
<file path=[Content_Types].xml><?xml version="1.0" encoding="utf-8"?>
<Types xmlns="http://schemas.openxmlformats.org/package/2006/content-types">
  <Default Extension="emf" ContentType="image/x-emf"/>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18" r:id="rId4"/>
  </p:sldMasterIdLst>
  <p:notesMasterIdLst>
    <p:notesMasterId r:id="rId31"/>
  </p:notesMasterIdLst>
  <p:sldIdLst>
    <p:sldId id="348" r:id="rId5"/>
    <p:sldId id="356" r:id="rId6"/>
    <p:sldId id="367" r:id="rId7"/>
    <p:sldId id="302" r:id="rId8"/>
    <p:sldId id="355" r:id="rId9"/>
    <p:sldId id="346" r:id="rId10"/>
    <p:sldId id="259" r:id="rId11"/>
    <p:sldId id="357" r:id="rId12"/>
    <p:sldId id="303" r:id="rId13"/>
    <p:sldId id="358" r:id="rId14"/>
    <p:sldId id="421" r:id="rId15"/>
    <p:sldId id="261" r:id="rId16"/>
    <p:sldId id="293" r:id="rId17"/>
    <p:sldId id="418" r:id="rId18"/>
    <p:sldId id="420" r:id="rId19"/>
    <p:sldId id="297" r:id="rId20"/>
    <p:sldId id="368" r:id="rId21"/>
    <p:sldId id="262" r:id="rId22"/>
    <p:sldId id="369" r:id="rId23"/>
    <p:sldId id="370" r:id="rId24"/>
    <p:sldId id="373" r:id="rId25"/>
    <p:sldId id="371" r:id="rId26"/>
    <p:sldId id="372" r:id="rId27"/>
    <p:sldId id="374" r:id="rId28"/>
    <p:sldId id="263" r:id="rId29"/>
    <p:sldId id="383" r:id="rId30"/>
  </p:sldIdLst>
  <p:sldSz cx="12192000" cy="6858000"/>
  <p:notesSz cx="6858000" cy="9144000"/>
  <p:embeddedFontLst>
    <p:embeddedFont>
      <p:font typeface="Cambria Math" panose="02040503050406030204" pitchFamily="18" charset="0"/>
      <p:regular r:id="rId32"/>
    </p:embeddedFont>
    <p:embeddedFont>
      <p:font typeface="Century Gothic" panose="020B0502020202020204" pitchFamily="34" charset="0"/>
      <p:regular r:id="rId33"/>
      <p:bold r:id="rId34"/>
      <p:italic r:id="rId35"/>
      <p:boldItalic r:id="rId36"/>
    </p:embeddedFont>
    <p:embeddedFont>
      <p:font typeface="Georgia" panose="02040502050405020303" pitchFamily="18"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5" roundtripDataSignature="AMtx7mgvrPx73YScFrDPcgFGkuWFG0DKZ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nnah Cooper" initials="HC" lastIdx="2" clrIdx="0">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4675A5D-3E92-40A4-9D49-A050765667A4}">
  <a:tblStyle styleId="{14675A5D-3E92-40A4-9D49-A050765667A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4763"/>
  </p:normalViewPr>
  <p:slideViewPr>
    <p:cSldViewPr snapToGrid="0">
      <p:cViewPr varScale="1">
        <p:scale>
          <a:sx n="75" d="100"/>
          <a:sy n="75" d="100"/>
        </p:scale>
        <p:origin x="1768"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8.fntdata"/><Relationship Id="rId21" Type="http://schemas.openxmlformats.org/officeDocument/2006/relationships/slide" Target="slides/slide17.xml"/><Relationship Id="rId34" Type="http://schemas.openxmlformats.org/officeDocument/2006/relationships/font" Target="fonts/font3.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customschemas.google.com/relationships/presentationmetadata" Target="meta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5.fntdata"/><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font" Target="fonts/font4.fntdata"/><Relationship Id="rId48"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commentAuthors" Target="commentAuthors.xml"/><Relationship Id="rId20" Type="http://schemas.openxmlformats.org/officeDocument/2006/relationships/slide" Target="slides/slide16.xml"/></Relationships>
</file>

<file path=ppt/media/hdphoto1.wdp>
</file>

<file path=ppt/media/hdphoto2.wdp>
</file>

<file path=ppt/media/image10.png>
</file>

<file path=ppt/media/image11.jpeg>
</file>

<file path=ppt/media/image12.png>
</file>

<file path=ppt/media/image13.png>
</file>

<file path=ppt/media/image14.png>
</file>

<file path=ppt/media/image15.tiff>
</file>

<file path=ppt/media/image16.jpe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gif>
</file>

<file path=ppt/media/image25.png>
</file>

<file path=ppt/media/image26.png>
</file>

<file path=ppt/media/image27.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7947b471f8_0_1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7947b471f8_0_1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GB" sz="1200" b="1">
                <a:solidFill>
                  <a:srgbClr val="0070C0"/>
                </a:solidFill>
                <a:latin typeface="Century Gothic" panose="020B0502020202020204" pitchFamily="34" charset="0"/>
              </a:rPr>
              <a:t>Foundation question: </a:t>
            </a:r>
            <a:r>
              <a:rPr lang="en-GB" sz="1200">
                <a:solidFill>
                  <a:srgbClr val="0070C0"/>
                </a:solidFill>
                <a:latin typeface="Century Gothic" panose="020B0502020202020204" pitchFamily="34" charset="0"/>
              </a:rPr>
              <a:t>State the SI unit for velocity.</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a:solidFill>
                  <a:srgbClr val="0070C0"/>
                </a:solidFill>
                <a:latin typeface="Century Gothic" panose="020B0502020202020204" pitchFamily="34" charset="0"/>
              </a:rPr>
              <a:t>Answer</a:t>
            </a:r>
            <a:r>
              <a:rPr lang="en-GB" sz="1200">
                <a:solidFill>
                  <a:srgbClr val="0070C0"/>
                </a:solidFill>
                <a:latin typeface="Century Gothic" panose="020B0502020202020204" pitchFamily="34" charset="0"/>
              </a:rPr>
              <a:t>: </a:t>
            </a:r>
            <a:r>
              <a:rPr lang="en-GB" sz="1200" b="0" i="0" u="none" strike="noStrike" kern="1200" cap="none" baseline="0">
                <a:solidFill>
                  <a:schemeClr val="dk1"/>
                </a:solidFill>
                <a:effectLst/>
                <a:latin typeface="Calibri"/>
                <a:ea typeface="Calibri"/>
                <a:cs typeface="Calibri"/>
                <a:sym typeface="Calibri"/>
              </a:rPr>
              <a:t>SI unit for velocity is m/s. </a:t>
            </a:r>
            <a:endParaRPr lang="en-GB" sz="1200">
              <a:solidFill>
                <a:srgbClr val="0070C0"/>
              </a:solidFill>
              <a:latin typeface="Century Gothic" panose="020B0502020202020204" pitchFamily="34" charset="0"/>
            </a:endParaRPr>
          </a:p>
          <a:p>
            <a:r>
              <a:rPr lang="en-GB" sz="1200" b="1">
                <a:solidFill>
                  <a:srgbClr val="7030A0"/>
                </a:solidFill>
                <a:latin typeface="Century Gothic" panose="020B0502020202020204" pitchFamily="34" charset="0"/>
              </a:rPr>
              <a:t>Stretch question: </a:t>
            </a:r>
            <a:r>
              <a:rPr lang="en-GB" sz="1200">
                <a:solidFill>
                  <a:srgbClr val="7030A0"/>
                </a:solidFill>
                <a:latin typeface="Century Gothic" panose="020B0502020202020204" pitchFamily="34" charset="0"/>
              </a:rPr>
              <a:t>Explain the difference between speed and velocity and when you would use them. </a:t>
            </a:r>
          </a:p>
          <a:p>
            <a:r>
              <a:rPr lang="en-GB" sz="1200" b="1">
                <a:solidFill>
                  <a:srgbClr val="7030A0"/>
                </a:solidFill>
                <a:latin typeface="Century Gothic" panose="020B0502020202020204" pitchFamily="34" charset="0"/>
              </a:rPr>
              <a:t>Answer: </a:t>
            </a:r>
            <a:r>
              <a:rPr lang="en-GB" sz="1200" b="0" i="0" u="none" strike="noStrike" kern="1200" cap="none" baseline="0">
                <a:solidFill>
                  <a:schemeClr val="dk1"/>
                </a:solidFill>
                <a:effectLst/>
                <a:latin typeface="Calibri"/>
                <a:ea typeface="Calibri"/>
                <a:cs typeface="Calibri"/>
                <a:sym typeface="Calibri"/>
              </a:rPr>
              <a:t>Speed is how far an object travels in a given time, velocity is speed in a given direction. Speed would be used when referring to distance travelled, velocity would be used when referring to displacement. </a:t>
            </a:r>
          </a:p>
          <a:p>
            <a:endParaRPr lang="en-GB" sz="1200">
              <a:solidFill>
                <a:srgbClr val="7030A0"/>
              </a:solidFill>
              <a:latin typeface="Century Gothic" panose="020B0502020202020204" pitchFamily="34" charset="0"/>
            </a:endParaRPr>
          </a:p>
        </p:txBody>
      </p:sp>
      <p:sp>
        <p:nvSpPr>
          <p:cNvPr id="87" name="Google Shape;87;g7947b471f8_0_1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a:t>
            </a:fld>
            <a:endParaRPr/>
          </a:p>
        </p:txBody>
      </p:sp>
    </p:spTree>
    <p:extLst>
      <p:ext uri="{BB962C8B-B14F-4D97-AF65-F5344CB8AC3E}">
        <p14:creationId xmlns:p14="http://schemas.microsoft.com/office/powerpoint/2010/main" val="1412404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30000" dirty="0"/>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11</a:t>
            </a:fld>
            <a:endParaRPr/>
          </a:p>
        </p:txBody>
      </p:sp>
    </p:spTree>
    <p:extLst>
      <p:ext uri="{BB962C8B-B14F-4D97-AF65-F5344CB8AC3E}">
        <p14:creationId xmlns:p14="http://schemas.microsoft.com/office/powerpoint/2010/main" val="3579425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 name="Google Shape;17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review of new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t>Give thinking time and 3,2,1 to minimise copying. Use questioning to explain why statements are false and correct false statements.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it is a change in velocity – increase/decrease or change in direction</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SI unit is m/s</a:t>
            </a:r>
            <a:r>
              <a:rPr lang="en-GB" baseline="30000"/>
              <a:t>2</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aseline="0"/>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aseline="0"/>
              <a:t>False – its initial velocity is 0 m/s, its final velocity is the speed that it reaches after accelerating.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aseline="0"/>
              <a:t>False - acceleration is a change in motion and only an unbalanced force can change the motion of an object.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aseline="0"/>
              <a:t>True</a:t>
            </a:r>
          </a:p>
          <a:p>
            <a:pPr marL="228600" lvl="0" indent="-152400" algn="l" rtl="0">
              <a:spcBef>
                <a:spcPts val="0"/>
              </a:spcBef>
              <a:spcAft>
                <a:spcPts val="0"/>
              </a:spcAft>
              <a:buClr>
                <a:schemeClr val="dk1"/>
              </a:buClr>
              <a:buSzPts val="1200"/>
              <a:buFont typeface="Calibri"/>
              <a:buNone/>
            </a:pPr>
            <a:endParaRPr b="0"/>
          </a:p>
        </p:txBody>
      </p:sp>
      <p:sp>
        <p:nvSpPr>
          <p:cNvPr id="174" name="Google Shape;174;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12</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Guidance: this is one of the trickiest parts for pupils to get their heads around and can generate several misconceptions.</a:t>
            </a:r>
          </a:p>
          <a:p>
            <a:r>
              <a:rPr lang="en-GB" dirty="0"/>
              <a:t>Blue: incorrect. An object moving in a circle is accelerating because it is constantly changing velocity as it changes direction (accelerates towards the centre of the Earth).</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Yellow: incorrect. The Moon is accelerating because it is constantly changing velocity as it changes direction (accelerates towards the centre of the Earth), but it is because it is changing direction rather than its speed changing.</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Green: correct</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Pink: incorrect. An object moving in a circle is constantly changing direction, so it is accelerating as its velocity is changing.</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Calibri"/>
              <a:cs typeface="Calibri"/>
              <a:sym typeface="Calibri"/>
            </a:endParaRPr>
          </a:p>
          <a:p>
            <a:r>
              <a:rPr lang="en-GB" sz="1200" b="0" i="0" u="none" strike="noStrike" cap="none" dirty="0">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Respond to one another.</a:t>
            </a:r>
            <a:endParaRPr lang="en-GB"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dirty="0"/>
          </a:p>
          <a:p>
            <a:endParaRPr lang="en-GB" dirty="0"/>
          </a:p>
          <a:p>
            <a:r>
              <a:rPr lang="en-GB" dirty="0"/>
              <a:t>Image source: </a:t>
            </a:r>
            <a:r>
              <a:rPr lang="en-GB" dirty="0" err="1"/>
              <a:t>pixabay</a:t>
            </a:r>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289037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14</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15</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Opportunity for pupils to consolidate learning about forces and acceleration. You may want to get pupils to think, pair, share and choose their links.</a:t>
            </a:r>
          </a:p>
          <a:p>
            <a:r>
              <a:rPr lang="en-GB" dirty="0"/>
              <a:t>Listed questions are for guidance - you may want to change/add different prompts for your class. </a:t>
            </a:r>
          </a:p>
          <a:p>
            <a:endParaRPr lang="en-GB" dirty="0"/>
          </a:p>
          <a:p>
            <a:r>
              <a:rPr lang="en-GB" dirty="0"/>
              <a:t>Suggested points:</a:t>
            </a:r>
          </a:p>
          <a:p>
            <a:r>
              <a:rPr lang="en-GB" dirty="0"/>
              <a:t>Only an unbalanced force can change the motion of an object</a:t>
            </a:r>
          </a:p>
          <a:p>
            <a:r>
              <a:rPr lang="en-GB" dirty="0"/>
              <a:t>Acceleration is a change in motion</a:t>
            </a:r>
          </a:p>
          <a:p>
            <a:r>
              <a:rPr lang="en-GB" dirty="0"/>
              <a:t>Acceleration = rate of change of velocity</a:t>
            </a:r>
          </a:p>
          <a:p>
            <a:r>
              <a:rPr lang="en-GB" dirty="0"/>
              <a:t>Positive acceleration is speeding up</a:t>
            </a:r>
          </a:p>
          <a:p>
            <a:r>
              <a:rPr lang="en-GB" dirty="0"/>
              <a:t>Negative acceleration is slowing down</a:t>
            </a:r>
          </a:p>
          <a:p>
            <a:r>
              <a:rPr lang="en-GB" dirty="0"/>
              <a:t>Acceleration can also be a change in direction</a:t>
            </a:r>
          </a:p>
          <a:p>
            <a:r>
              <a:rPr lang="en-GB" dirty="0"/>
              <a:t>All are a change of velocity caused by an unbalanced force</a:t>
            </a:r>
          </a:p>
          <a:p>
            <a:r>
              <a:rPr lang="en-GB" dirty="0"/>
              <a:t>Forces are balanced when an object is stationary</a:t>
            </a:r>
          </a:p>
          <a:p>
            <a:r>
              <a:rPr lang="en-GB" dirty="0"/>
              <a:t>Forces become unbalanced which causes acceleration</a:t>
            </a:r>
          </a:p>
          <a:p>
            <a:r>
              <a:rPr lang="en-GB" dirty="0"/>
              <a:t>Object accelerates in the direction of the resultant force</a:t>
            </a:r>
          </a:p>
          <a:p>
            <a:endParaRPr lang="en-GB" dirty="0"/>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Calibri"/>
              <a:cs typeface="Calibri"/>
              <a:sym typeface="Calibri"/>
            </a:endParaRPr>
          </a:p>
          <a:p>
            <a:r>
              <a:rPr lang="en-GB" sz="1200" b="0" i="0" u="none" strike="noStrike" cap="none" dirty="0">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014986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GB" b="1">
                <a:highlight>
                  <a:srgbClr val="FFFF00"/>
                </a:highlight>
              </a:rPr>
              <a:t>Purpose: </a:t>
            </a:r>
            <a:r>
              <a:rPr lang="en-GB" b="0">
                <a:highlight>
                  <a:srgbClr val="FFFF00"/>
                </a:highlight>
              </a:rPr>
              <a:t>practice application of new knowledge.</a:t>
            </a:r>
          </a:p>
          <a:p>
            <a:endParaRPr lang="en-GB" b="0">
              <a:highlight>
                <a:srgbClr val="FFFF00"/>
              </a:highlight>
            </a:endParaRPr>
          </a:p>
          <a:p>
            <a:r>
              <a:rPr lang="en-GB" b="0" err="1">
                <a:highlight>
                  <a:srgbClr val="FFFF00"/>
                </a:highlight>
              </a:rPr>
              <a:t>Markscheme</a:t>
            </a:r>
            <a:r>
              <a:rPr lang="en-GB" b="0">
                <a:highlight>
                  <a:srgbClr val="FFFF00"/>
                </a:highlight>
              </a:rPr>
              <a:t> provided to self/peer assess answers. Depending on the ability of your class, you may want to model how to rearrange the equation. It is better to substitute values into the equation in the given format (substitution marks are given), then if any mistakes are made during the calculation pupils at least get credit for the substitution. If they rearrange incorrectly and then substitute no marks are awarded. </a:t>
            </a:r>
          </a:p>
          <a:p>
            <a:endParaRPr lang="en-GB" b="0">
              <a:highlight>
                <a:srgbClr val="FFFF00"/>
              </a:highlight>
            </a:endParaRPr>
          </a:p>
          <a:p>
            <a:r>
              <a:rPr lang="en-GB" b="0">
                <a:highlight>
                  <a:srgbClr val="FFFF00"/>
                </a:highlight>
              </a:rPr>
              <a:t>Stretch – ask pupils to write their own scenarios as questions for others. </a:t>
            </a:r>
          </a:p>
          <a:p>
            <a:endParaRPr lang="en-GB" b="0">
              <a:highlight>
                <a:srgbClr val="FFFF00"/>
              </a:highlight>
            </a:endParaRPr>
          </a:p>
          <a:p>
            <a:r>
              <a:rPr lang="en-GB" b="0">
                <a:highlight>
                  <a:srgbClr val="FFFF00"/>
                </a:highlight>
              </a:rPr>
              <a:t>You may want to use actual directions if pupils would find that easier to answer. Negative values for acceleration will be covered further in the velocity-time graph lessons but you may want to introduce the idea about negative velocity being in the opposite direction and negative acceleration referring to either deceleration or acceleration in the opposite direction. </a:t>
            </a:r>
          </a:p>
          <a:p>
            <a:pPr marL="0" lvl="0" indent="0" algn="l" rtl="0">
              <a:spcBef>
                <a:spcPts val="0"/>
              </a:spcBef>
              <a:spcAft>
                <a:spcPts val="0"/>
              </a:spcAft>
              <a:buNone/>
            </a:pPr>
            <a:endParaRPr/>
          </a:p>
        </p:txBody>
      </p:sp>
      <p:sp>
        <p:nvSpPr>
          <p:cNvPr id="190" name="Google Shape;190;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18</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 name="Google Shape;20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mj-lt"/>
              <a:buNone/>
            </a:pPr>
            <a:r>
              <a:rPr lang="en-GB" b="1" dirty="0"/>
              <a:t>Suggested Guidance:</a:t>
            </a:r>
          </a:p>
          <a:p>
            <a:pPr marL="0" marR="0" lvl="0" indent="0" algn="l" rtl="0">
              <a:lnSpc>
                <a:spcPct val="100000"/>
              </a:lnSpc>
              <a:spcBef>
                <a:spcPts val="0"/>
              </a:spcBef>
              <a:spcAft>
                <a:spcPts val="0"/>
              </a:spcAft>
              <a:buClr>
                <a:schemeClr val="dk1"/>
              </a:buClr>
              <a:buSzPts val="1200"/>
              <a:buFont typeface="+mj-lt"/>
              <a:buNone/>
            </a:pPr>
            <a:r>
              <a:rPr lang="en-GB" b="1" dirty="0"/>
              <a:t>Q1. Answer: A</a:t>
            </a:r>
          </a:p>
          <a:p>
            <a:pPr marL="0" marR="0" lvl="0" indent="0" algn="l" rtl="0">
              <a:lnSpc>
                <a:spcPct val="100000"/>
              </a:lnSpc>
              <a:spcBef>
                <a:spcPts val="0"/>
              </a:spcBef>
              <a:spcAft>
                <a:spcPts val="0"/>
              </a:spcAft>
              <a:buClr>
                <a:schemeClr val="dk1"/>
              </a:buClr>
              <a:buSzPts val="1200"/>
              <a:buFont typeface="+mj-lt"/>
              <a:buNone/>
            </a:pPr>
            <a:r>
              <a:rPr lang="en-GB" b="0" baseline="0" dirty="0"/>
              <a:t>If students answered B or C, they have the common misconception that acceleration only refers to an increase in speed or velocity. </a:t>
            </a:r>
            <a:r>
              <a:rPr lang="en-GB" b="0" i="1" baseline="0" dirty="0"/>
              <a:t>To fix-it, it may be useful to give pupils further scenarios of objects slowing down or changing direction as examples of acceleration.</a:t>
            </a:r>
          </a:p>
          <a:p>
            <a:pPr marL="0" marR="0" lvl="0" indent="0" algn="l" rtl="0">
              <a:lnSpc>
                <a:spcPct val="100000"/>
              </a:lnSpc>
              <a:spcBef>
                <a:spcPts val="0"/>
              </a:spcBef>
              <a:spcAft>
                <a:spcPts val="0"/>
              </a:spcAft>
              <a:buClr>
                <a:schemeClr val="dk1"/>
              </a:buClr>
              <a:buSzPts val="1200"/>
              <a:buFont typeface="+mj-lt"/>
              <a:buNone/>
            </a:pPr>
            <a:r>
              <a:rPr lang="en-GB" b="1" dirty="0"/>
              <a:t>Q2. Answer: A</a:t>
            </a:r>
          </a:p>
          <a:p>
            <a:pPr marL="0" marR="0" lvl="0" indent="0" algn="l" rtl="0">
              <a:lnSpc>
                <a:spcPct val="100000"/>
              </a:lnSpc>
              <a:spcBef>
                <a:spcPts val="0"/>
              </a:spcBef>
              <a:spcAft>
                <a:spcPts val="0"/>
              </a:spcAft>
              <a:buClr>
                <a:schemeClr val="dk1"/>
              </a:buClr>
              <a:buSzPts val="1200"/>
              <a:buFont typeface="+mj-lt"/>
              <a:buNone/>
            </a:pPr>
            <a:r>
              <a:rPr lang="en-GB" b="0" baseline="0" dirty="0"/>
              <a:t>If students answered B, they have confused speed and acceleration. If students answered C, they have confused the idea of acceleration with relative motion. </a:t>
            </a:r>
            <a:r>
              <a:rPr lang="en-GB" b="0" i="1" baseline="0" dirty="0"/>
              <a:t>To fix-it, it may be useful to revisit the changing speeds lesson from P2.1 where pupils identify whether objects are changing speed or not.</a:t>
            </a:r>
          </a:p>
          <a:p>
            <a:pPr marL="0" marR="0" lvl="0" indent="0" algn="l" rtl="0">
              <a:lnSpc>
                <a:spcPct val="100000"/>
              </a:lnSpc>
              <a:spcBef>
                <a:spcPts val="0"/>
              </a:spcBef>
              <a:spcAft>
                <a:spcPts val="0"/>
              </a:spcAft>
              <a:buClr>
                <a:schemeClr val="dk1"/>
              </a:buClr>
              <a:buSzPts val="1200"/>
              <a:buFont typeface="+mj-lt"/>
              <a:buNone/>
            </a:pPr>
            <a:r>
              <a:rPr lang="en-GB" b="1" dirty="0"/>
              <a:t>Q3. Answer: B</a:t>
            </a:r>
          </a:p>
          <a:p>
            <a:pPr marL="0" marR="0" lvl="0" indent="0" algn="l" rtl="0">
              <a:lnSpc>
                <a:spcPct val="100000"/>
              </a:lnSpc>
              <a:spcBef>
                <a:spcPts val="0"/>
              </a:spcBef>
              <a:spcAft>
                <a:spcPts val="0"/>
              </a:spcAft>
              <a:buClr>
                <a:schemeClr val="dk1"/>
              </a:buClr>
              <a:buSzPts val="1200"/>
              <a:buFont typeface="+mj-lt"/>
              <a:buNone/>
            </a:pPr>
            <a:r>
              <a:rPr lang="en-GB" b="0" baseline="0" dirty="0"/>
              <a:t>If students answered A, they have correctly calculated acceleration but have chosen the wrong unit. If students answered C, they have taken their initial and final velocities incorrectly. </a:t>
            </a:r>
            <a:r>
              <a:rPr lang="en-GB" b="0" i="1" baseline="0" dirty="0"/>
              <a:t>To fix-it, practice further examples of acceleration calculations, with both positive and negative accelerations.</a:t>
            </a:r>
            <a:endParaRPr lang="en-GB" b="0" baseline="0" dirty="0"/>
          </a:p>
        </p:txBody>
      </p:sp>
      <p:sp>
        <p:nvSpPr>
          <p:cNvPr id="205" name="Google Shape;205;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25</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Students should know from P2.1 that acceleration is a measure of how quickly speed or direction is changing. In this lesson they will look at that in more detail, including the calculation and investigate it in the next lesson.</a:t>
            </a:r>
            <a:endParaRPr lang="en-US" b="0" dirty="0"/>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1844666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mj-lt"/>
              <a:buNone/>
            </a:pPr>
            <a:r>
              <a:rPr lang="en-GB" b="1"/>
              <a:t>Suggested Guidance from previous exit ticket:</a:t>
            </a:r>
          </a:p>
          <a:p>
            <a:pPr marL="0" marR="0" lvl="0" indent="0" algn="l" rtl="0">
              <a:lnSpc>
                <a:spcPct val="100000"/>
              </a:lnSpc>
              <a:spcBef>
                <a:spcPts val="0"/>
              </a:spcBef>
              <a:spcAft>
                <a:spcPts val="0"/>
              </a:spcAft>
              <a:buClr>
                <a:schemeClr val="dk1"/>
              </a:buClr>
              <a:buSzPts val="1200"/>
              <a:buFont typeface="+mj-lt"/>
              <a:buNone/>
            </a:pPr>
            <a:r>
              <a:rPr lang="en-GB" b="1"/>
              <a:t>Q1. Answer: A</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baseline="0"/>
              <a:t>If pupils answered B or C they need to be clearer on the exact definition of Newton’s First Law. </a:t>
            </a:r>
            <a:r>
              <a:rPr lang="en-GB" b="0" i="1" baseline="0"/>
              <a:t>To fix-it, It may be useful to refer back to the knowledge organiser to highlight Newton’s Laws or rephrase the laws and get pupils to determine which is which. </a:t>
            </a:r>
          </a:p>
          <a:p>
            <a:pPr marL="0" marR="0" lvl="0" indent="0" algn="l" rtl="0">
              <a:lnSpc>
                <a:spcPct val="100000"/>
              </a:lnSpc>
              <a:spcBef>
                <a:spcPts val="0"/>
              </a:spcBef>
              <a:spcAft>
                <a:spcPts val="0"/>
              </a:spcAft>
              <a:buClr>
                <a:schemeClr val="dk1"/>
              </a:buClr>
              <a:buSzPts val="1200"/>
              <a:buFont typeface="+mj-lt"/>
              <a:buNone/>
            </a:pPr>
            <a:r>
              <a:rPr lang="en-GB" b="1" i="0"/>
              <a:t>Q2. </a:t>
            </a:r>
            <a:r>
              <a:rPr lang="en-GB" b="1"/>
              <a:t>Answer: C</a:t>
            </a:r>
          </a:p>
          <a:p>
            <a:pPr marL="0" indent="0">
              <a:buNone/>
            </a:pPr>
            <a:r>
              <a:rPr lang="en-GB" b="0" baseline="0"/>
              <a:t>If students answered A they have understood that the acceleration now acts towards the left but not applied that to an object that is already acting left. If students answered B they may assume that any force acting in the opposite direction automatically stops the current motion. </a:t>
            </a:r>
            <a:r>
              <a:rPr lang="en-GB" b="0" i="1" baseline="0"/>
              <a:t>To fix-it it may be useful to show more real life examples of Newton’s First Law. A good example to use is with a car because all pupils will have experienced a car accelerating and decelerating. It may be useful to get pupils to draw force diagrams of driving force (thrust) vs brakes:</a:t>
            </a:r>
          </a:p>
          <a:p>
            <a:pPr marL="0" indent="0">
              <a:buNone/>
            </a:pPr>
            <a:r>
              <a:rPr lang="en-GB" b="0" i="1" baseline="0"/>
              <a:t>Car is stationary when there is no driving force or break </a:t>
            </a:r>
            <a:r>
              <a:rPr lang="en-GB" b="0" i="1" baseline="0">
                <a:sym typeface="Wingdings" pitchFamily="2" charset="2"/>
              </a:rPr>
              <a:t> balanced forces</a:t>
            </a:r>
          </a:p>
          <a:p>
            <a:pPr marL="0" indent="0">
              <a:buNone/>
            </a:pPr>
            <a:r>
              <a:rPr lang="en-GB" b="0" i="1" baseline="0">
                <a:sym typeface="Wingdings" pitchFamily="2" charset="2"/>
              </a:rPr>
              <a:t>Car accelerates forwards when accelerator/thrust is applied – resultant force is forwards because thrust is greater than braking force. </a:t>
            </a:r>
          </a:p>
          <a:p>
            <a:pPr marL="0" indent="0">
              <a:buNone/>
            </a:pPr>
            <a:r>
              <a:rPr lang="en-GB" b="0" i="1" baseline="0">
                <a:sym typeface="Wingdings" pitchFamily="2" charset="2"/>
              </a:rPr>
              <a:t>Car slows down when brakes are applied – it does not start moving backwards! The resultant force is acting backwards but it slows the car down rather than changing its direction. </a:t>
            </a:r>
            <a:endParaRPr lang="en-GB" b="0" i="1" baseline="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i="0"/>
              <a:t>Q3. </a:t>
            </a:r>
            <a:r>
              <a:rPr lang="en-GB" b="1"/>
              <a:t>Answer: B</a:t>
            </a:r>
          </a:p>
          <a:p>
            <a:pPr marL="0" marR="0" lvl="0" indent="0" algn="l" rtl="0">
              <a:lnSpc>
                <a:spcPct val="100000"/>
              </a:lnSpc>
              <a:spcBef>
                <a:spcPts val="0"/>
              </a:spcBef>
              <a:spcAft>
                <a:spcPts val="0"/>
              </a:spcAft>
              <a:buClr>
                <a:schemeClr val="dk1"/>
              </a:buClr>
              <a:buSzPts val="1200"/>
              <a:buFont typeface="+mj-lt"/>
              <a:buNone/>
            </a:pPr>
            <a:r>
              <a:rPr lang="en-GB" b="0"/>
              <a:t>If students answered A or C they have not been able to apply Newton’s First Law. </a:t>
            </a:r>
            <a:r>
              <a:rPr lang="en-GB" i="1"/>
              <a:t>To fix-it, </a:t>
            </a:r>
            <a:r>
              <a:rPr lang="en-GB" b="0" i="1" baseline="0"/>
              <a:t>it may be useful to provide further scenarios where objects are either stationary or already moving with different resultant forces acting on them. </a:t>
            </a:r>
          </a:p>
          <a:p>
            <a:endParaRPr lang="en-GB" b="1" baseline="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347F4908-742E-E143-9AE8-A6E62477C9B6}"/>
              </a:ext>
            </a:extLst>
          </p:cNvPr>
          <p:cNvSpPr>
            <a:spLocks noGrp="1"/>
          </p:cNvSpPr>
          <p:nvPr>
            <p:ph type="body" idx="1"/>
          </p:nvPr>
        </p:nvSpPr>
        <p:spPr/>
        <p:txBody>
          <a:bodyPr/>
          <a:lstStyle/>
          <a:p>
            <a:r>
              <a:rPr lang="en-US" b="1"/>
              <a:t>Purpose of this slide:</a:t>
            </a:r>
          </a:p>
          <a:p>
            <a:r>
              <a:rPr lang="en-US"/>
              <a:t>The purpose of the Frayer </a:t>
            </a:r>
            <a:r>
              <a:rPr lang="en-US" err="1"/>
              <a:t>organiser</a:t>
            </a:r>
            <a:r>
              <a:rPr lang="en-US"/>
              <a:t> is to address key scientific vocabulary that students may be familiar with from a non-scientific context. Addressing this at the beginning of the lesson limits the potential cognitive conflict that might arise if students are using their current non-scientific interpretation of a term to understand the science being learned. This approach limits the potential for misconceptions and confusion arising from differing scientific and non-scientific uses of the same word. </a:t>
            </a:r>
          </a:p>
          <a:p>
            <a:endParaRPr lang="en-US"/>
          </a:p>
          <a:p>
            <a:r>
              <a:rPr lang="en-US"/>
              <a:t>The use of this slide is intended to clearly show students </a:t>
            </a:r>
          </a:p>
          <a:p>
            <a:pPr>
              <a:buFont typeface="Arial" panose="020B0604020202020204" pitchFamily="34" charset="0"/>
              <a:buChar char="•"/>
            </a:pPr>
            <a:r>
              <a:rPr lang="en-US"/>
              <a:t>how a word can have both scientific and non-scientific meanings simultaneously</a:t>
            </a:r>
          </a:p>
          <a:p>
            <a:pPr>
              <a:buFont typeface="Arial" panose="020B0604020202020204" pitchFamily="34" charset="0"/>
              <a:buChar char="•"/>
            </a:pPr>
            <a:r>
              <a:rPr lang="en-US"/>
              <a:t>the correct usage of a word in both a scientific and non-scientific context</a:t>
            </a:r>
          </a:p>
          <a:p>
            <a:pPr>
              <a:buFont typeface="Arial" panose="020B0604020202020204" pitchFamily="34" charset="0"/>
              <a:buChar char="•"/>
            </a:pPr>
            <a:endParaRPr lang="en-US"/>
          </a:p>
          <a:p>
            <a:pPr marL="228600" indent="0">
              <a:buFont typeface="Arial" panose="020B0604020202020204" pitchFamily="34" charset="0"/>
              <a:buNone/>
            </a:pPr>
            <a:r>
              <a:rPr lang="en-US" b="1"/>
              <a:t>Teacher guidance:</a:t>
            </a:r>
          </a:p>
          <a:p>
            <a:pPr marL="228600" indent="0">
              <a:buFont typeface="Arial" panose="020B0604020202020204" pitchFamily="34" charset="0"/>
              <a:buNone/>
            </a:pPr>
            <a:r>
              <a:rPr lang="en-US"/>
              <a:t>This slide should be used briefly. Do not dwell on each portion of the slide as this can eat into the lesson quite quickly. </a:t>
            </a:r>
          </a:p>
          <a:p>
            <a:pPr marL="228600" indent="0">
              <a:buFont typeface="Arial" panose="020B0604020202020204" pitchFamily="34" charset="0"/>
              <a:buNone/>
            </a:pPr>
            <a:r>
              <a:rPr lang="en-US"/>
              <a:t>This might be an apt opportunity to ask students to write the scientific definition of the key term into their books. Alternatively, you may want to wait to do this until the term is addressed in more depth later in the lesson.</a:t>
            </a:r>
          </a:p>
          <a:p>
            <a:pPr marL="228600" indent="0">
              <a:buFont typeface="Arial" panose="020B0604020202020204" pitchFamily="34" charset="0"/>
              <a:buNone/>
            </a:pPr>
            <a:endParaRPr lang="en-US"/>
          </a:p>
          <a:p>
            <a:pPr marL="228600" indent="0">
              <a:buFont typeface="Arial" panose="020B0604020202020204" pitchFamily="34" charset="0"/>
              <a:buNone/>
            </a:pPr>
            <a:r>
              <a:rPr lang="en-US" b="1"/>
              <a:t>Suggested narration:</a:t>
            </a:r>
          </a:p>
          <a:p>
            <a:pPr marL="228600" indent="0">
              <a:buFont typeface="Arial" panose="020B0604020202020204" pitchFamily="34" charset="0"/>
              <a:buNone/>
            </a:pPr>
            <a:r>
              <a:rPr lang="en-US"/>
              <a:t>Here we have the word ‘X’. You many already be familiar with this word </a:t>
            </a:r>
            <a:r>
              <a:rPr lang="en-US" b="1"/>
              <a:t>[display general examples and general definition]</a:t>
            </a:r>
            <a:r>
              <a:rPr lang="en-US"/>
              <a:t> in this context. Well, in science, we use this term slightly differently. </a:t>
            </a:r>
            <a:r>
              <a:rPr lang="en-US" b="1"/>
              <a:t>[display scientific example]. [Display scientific definition]. </a:t>
            </a:r>
            <a:r>
              <a:rPr lang="en-US"/>
              <a:t>In science when we use this word what we actually mean is this. You can see that words which mean the same include X,Y and Z. Words that mean the opposite include A, B an C. From this point in the lesson when we refer to this word we’ll be using it in the </a:t>
            </a:r>
            <a:r>
              <a:rPr lang="en-US" i="1"/>
              <a:t>scientific</a:t>
            </a:r>
            <a:r>
              <a:rPr lang="en-US"/>
              <a:t> sense.</a:t>
            </a:r>
          </a:p>
        </p:txBody>
      </p:sp>
    </p:spTree>
    <p:extLst>
      <p:ext uri="{BB962C8B-B14F-4D97-AF65-F5344CB8AC3E}">
        <p14:creationId xmlns:p14="http://schemas.microsoft.com/office/powerpoint/2010/main" val="13349759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If you think of the word acceleration, chances are you likely think of the acceleration of a car or of a sprinter and it always means that they are getting faster. This is not quite true. Acceleration is the rate of change of velocity, so a measure of how quickly velocity changes.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is velocity?</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Speed in a given direction.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Notice that acceleration refers to a rate of </a:t>
            </a:r>
            <a:r>
              <a:rPr lang="en-GB" b="1" i="0"/>
              <a:t>change</a:t>
            </a:r>
            <a:r>
              <a:rPr lang="en-GB" b="0" i="0"/>
              <a:t> of velocity, not a rate of increase. This is because acceleration can refer to an object speeding up (getting faster), slowing down (getting slower) or changing direction. Changing direction is an example of acceleration because if the direction changes then the velocity changes, and acceleration is the rate of change of velocity.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Acceleration is the rate of change of velocity so we can use this definition to help us calculate it, as it is simply how quickly the velocity of an object changes. This means that we need to know how much the velocity changed by and how long this took.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The equation to calculate acceleration is the change in velocity/time. Change in velocity is simply the new velocity (called final velocity) minus the starting velocity (called initial velocity).</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are the SI units for velocity?</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Metres per second (m/s).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are the SI units for time?</a:t>
            </a: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Seconds (s)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As we are looking at the rate of change of velocity, this is metres per second divided by seconds, which gives us metres per second per second. We say this as metres per second squared m/s</a:t>
            </a:r>
            <a:r>
              <a:rPr lang="en-GB" b="0" baseline="30000"/>
              <a:t>2</a:t>
            </a:r>
            <a:r>
              <a:rPr lang="en-GB" b="0"/>
              <a:t> and this is the SI unit for acceleration.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a:solidFill>
                  <a:schemeClr val="tx1"/>
                </a:solidFill>
                <a:effectLst/>
                <a:latin typeface="Calibri"/>
                <a:ea typeface="Calibri"/>
                <a:cs typeface="Calibri"/>
                <a:sym typeface="Calibri"/>
              </a:rPr>
              <a:t>Note: Pupils are not given this equation so they need to remember it as rate of change of velocity (change in velocity over time).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u="none" strike="noStrike" kern="1200" cap="none">
              <a:solidFill>
                <a:schemeClr val="tx1"/>
              </a:solidFill>
              <a:effectLst/>
              <a:latin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a:solidFill>
                  <a:schemeClr val="tx1"/>
                </a:solidFill>
                <a:effectLst/>
                <a:latin typeface="Calibri"/>
                <a:cs typeface="Calibri"/>
                <a:sym typeface="Calibri"/>
              </a:rPr>
              <a:t>Image source: </a:t>
            </a:r>
            <a:r>
              <a:rPr lang="en-GB" sz="1200" b="0" i="0" u="none" strike="noStrike" kern="1200" cap="none" err="1">
                <a:solidFill>
                  <a:schemeClr val="tx1"/>
                </a:solidFill>
                <a:effectLst/>
                <a:latin typeface="Calibri"/>
                <a:cs typeface="Calibri"/>
                <a:sym typeface="Calibri"/>
              </a:rPr>
              <a:t>pixabay</a:t>
            </a:r>
            <a:endParaRPr lang="en-GB" b="0"/>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Now we can look at a worked example of how to calculate acceleration.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Calculate the acceleration of a car that goes from rest to 10 m/s in 5 seconds. Remember that acceleration is the rate of change of velocity, so how quickly the velocity changes. We can use the equation acceleration = change in velocity/time.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Let’s identify the quantities that we need for the equation: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Acceleration:? This is what we are calculating</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Change in velocity: to calculate the change in velocity we need to know the final and initial velocities.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is the final velocity? (The velocity that the car ended up with)</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10 m/s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is the initial velocity? (The velocity that the car started with)</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It started from rest, so the initial velocity was 0 m/s.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How long did this take?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5 seconds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Once we substitute these values into the equation we can solve it for acceleration. This gives us an answer of 2 and the unit for acceleration is 2 m/s</a:t>
            </a:r>
            <a:r>
              <a:rPr lang="en-GB" b="0" i="0" baseline="30000"/>
              <a:t>2</a:t>
            </a:r>
            <a:r>
              <a:rPr lang="en-GB" b="0" i="0"/>
              <a:t>. Remember that velocity is a vector, in this case the final velocity was 10 m/s forwards, so acceleration is also a vector. This means that our final answer for acceleration also needs to have a direction, which in this case will be forwards. </a:t>
            </a:r>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8</a:t>
            </a:fld>
            <a:endParaRPr/>
          </a:p>
        </p:txBody>
      </p:sp>
    </p:spTree>
    <p:extLst>
      <p:ext uri="{BB962C8B-B14F-4D97-AF65-F5344CB8AC3E}">
        <p14:creationId xmlns:p14="http://schemas.microsoft.com/office/powerpoint/2010/main" val="29158637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Exposition type: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Acceleration can refer to speeding up, slowing down or changing direction, as all of these include a change in velocity. A negative acceleration is still acceleration but it can also be described as deceleration.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An object travelling in a circle is also an example of acceleration, as the velocity is constantly changing as the direction changes. An object travelling in a circle is always accelerating towards the centre of the circle, for example the Moon and the ISS are constantly accelerating towards the centre of the Earth as they orbit around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Objects that are near the surface of Earth experience acceleration because of gravity at 9.8 m/s</a:t>
            </a:r>
            <a:r>
              <a:rPr lang="en-GB" b="0" baseline="30000"/>
              <a:t>2</a:t>
            </a:r>
            <a:r>
              <a:rPr lang="en-GB" b="0" baseline="0"/>
              <a:t>. Notice that when we calculate weight we use this number (rounded to 10) to calculate the weight of an object because of the gravitational field, which is a measure of how quickly objects accelerate towards another body. This means that objects in this field will accelerate at 9.8 m/s</a:t>
            </a:r>
            <a:r>
              <a:rPr lang="en-GB" b="0" baseline="30000"/>
              <a:t>2</a:t>
            </a:r>
            <a:r>
              <a:rPr lang="en-GB" b="0" baseline="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If we think about a positive acceleration, so an object speeding up, the air resistance acting on it also increases. It’s easy to think about this if you compare cycling slowly and cycling very quickly, you can feel how different the air resistance is. Eventually objects accelerate and get to a high enough speed where they have built up as much air resistance as pushing/thrust force and the forces balance out. As the forces are now balanced, the object remains in its constant state of motion (remember Newton’s First Law) and it will continue moving at a constant velocity. This maximum possible speed (with direction) is called terminal velocity and we will come back to look at it in more detail in a later lesson).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Notes: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Depending on ability of class you may want to focus more on the effect of speed on air resistance and link this with terminal velocity – a good/relatable example to use is the top speeds of cars – why can’t they just get faster exponentially? Their air resistance increases as they get faster so they reach a point where their thrust force is equal to air resistance and this is their terminal velocity. You may also want to mention streamlining objects to decrease their air resistance and therefore increase their possible terminal velocity. </a:t>
            </a:r>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9</a:t>
            </a:fld>
            <a:endParaRPr/>
          </a:p>
        </p:txBody>
      </p:sp>
    </p:spTree>
    <p:extLst>
      <p:ext uri="{BB962C8B-B14F-4D97-AF65-F5344CB8AC3E}">
        <p14:creationId xmlns:p14="http://schemas.microsoft.com/office/powerpoint/2010/main" val="24224586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We can also calculate the acceleration of an object that is slowing down.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Acceleration is change in velocity/time so let’s identify our quantities again.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Acceleration:?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Final velocity: slows down to a stop, 0 m/s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Initial velocity: 10 m/s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Time: 2 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a:t>This time we have a negative change in velocity because the initial velocity is greater than the final velocity. This gives us a negative value for acceleration, which we can also describe as a deceleration. We can leave our answer as - 5 m/s</a:t>
            </a:r>
            <a:r>
              <a:rPr lang="en-GB" b="0" baseline="30000"/>
              <a:t>2 </a:t>
            </a:r>
            <a:r>
              <a:rPr lang="en-GB" b="0" baseline="0"/>
              <a:t>as the minus sign shows that it is acting in the opposite direction. We can leave our answer like this, or we can write it as 5 m/s</a:t>
            </a:r>
            <a:r>
              <a:rPr lang="en-GB" b="0" baseline="30000"/>
              <a:t>2</a:t>
            </a:r>
            <a:r>
              <a:rPr lang="en-GB" b="0" baseline="0"/>
              <a:t> backwards/in the opposite direction. </a:t>
            </a:r>
            <a:r>
              <a:rPr lang="en-GB" b="1" baseline="0"/>
              <a:t>Note that this does not mean the object/person is actually travelling backwards, this is just the direction of the acceleration. </a:t>
            </a: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a:solidFill>
                  <a:schemeClr val="tx1"/>
                </a:solidFill>
                <a:effectLst/>
                <a:latin typeface="Calibri"/>
                <a:cs typeface="Calibri"/>
                <a:sym typeface="Calibri"/>
              </a:rPr>
              <a:t>Image source: </a:t>
            </a:r>
            <a:r>
              <a:rPr lang="en-GB" sz="1200" b="0" i="0" u="none" strike="noStrike" kern="1200" cap="none" err="1">
                <a:solidFill>
                  <a:schemeClr val="tx1"/>
                </a:solidFill>
                <a:effectLst/>
                <a:latin typeface="Calibri"/>
                <a:cs typeface="Calibri"/>
                <a:sym typeface="Calibri"/>
              </a:rPr>
              <a:t>pixabay</a:t>
            </a: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30000"/>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10</a:t>
            </a:fld>
            <a:endParaRPr/>
          </a:p>
        </p:txBody>
      </p:sp>
    </p:spTree>
    <p:extLst>
      <p:ext uri="{BB962C8B-B14F-4D97-AF65-F5344CB8AC3E}">
        <p14:creationId xmlns:p14="http://schemas.microsoft.com/office/powerpoint/2010/main" val="185912360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3273069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367250320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426144609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0975429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397375406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31461286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60604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353552020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25157588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148991701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6455304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2324279671"/>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72517821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256708578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648582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19743376"/>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 id="2147483730" r:id="rId12"/>
    <p:sldLayoutId id="2147483731" r:id="rId13"/>
    <p:sldLayoutId id="2147483732" r:id="rId14"/>
    <p:sldLayoutId id="2147483733" r:id="rId15"/>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jpeg"/><Relationship Id="rId7"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5.xml"/><Relationship Id="rId4" Type="http://schemas.openxmlformats.org/officeDocument/2006/relationships/image" Target="../media/image24.gif"/></Relationships>
</file>

<file path=ppt/slides/_rels/slide1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0.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5.tiff"/></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Prior to teaching this lesson, please refer to the ‘Unit Overview and Planning Document’.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Further guidance on planning Science Mastery lessons can be found in the detailed planning guidance document.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Refer to the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notes</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section on each slide for useful information, including suggested expositions, pedagogical content knowledge, suggested questions, answers and more. Consider using presenter mode so you can see this guidance throughout the lesson.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 introduction slides can be adapted to suit your teaching style and the needs of your class.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Before the lesson,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adapt the fix-it slide </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to address any misconceptions identified in the previous lesson’s exit ticket.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Choose from the suggested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activities</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to suit your class. The intention is not that you complete all of these, but that you select those which ones are most appropriate for your students. It may be appropriate to further adapt activities for your students.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These lessons are designed to occupy approximately 1 hour. To adapt for a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shorter or longer lesson duration</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we advise you to adapt the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activity</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section accordingly.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Thank you for reading!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2380555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3" name="Picture 2" descr="Competition, Sprinter Contest, Goal Line">
            <a:extLst>
              <a:ext uri="{FF2B5EF4-FFF2-40B4-BE49-F238E27FC236}">
                <a16:creationId xmlns:a16="http://schemas.microsoft.com/office/drawing/2014/main" id="{ECD7B120-2EB6-7B4A-BAB5-20356371B53C}"/>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 y="0"/>
            <a:ext cx="11546540"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5A9A4C83-E8E4-3F48-A0E6-A4B564981F46}"/>
              </a:ext>
            </a:extLst>
          </p:cNvPr>
          <p:cNvSpPr/>
          <p:nvPr/>
        </p:nvSpPr>
        <p:spPr>
          <a:xfrm>
            <a:off x="359319" y="286654"/>
            <a:ext cx="6074159" cy="6289992"/>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2" name="Title 1">
            <a:extLst>
              <a:ext uri="{FF2B5EF4-FFF2-40B4-BE49-F238E27FC236}">
                <a16:creationId xmlns:a16="http://schemas.microsoft.com/office/drawing/2014/main" id="{34815E3D-BB51-4744-9B50-27A0FB3EDDB3}"/>
              </a:ext>
            </a:extLst>
          </p:cNvPr>
          <p:cNvSpPr>
            <a:spLocks noGrp="1"/>
          </p:cNvSpPr>
          <p:nvPr>
            <p:ph type="title"/>
          </p:nvPr>
        </p:nvSpPr>
        <p:spPr/>
        <p:txBody>
          <a:bodyPr>
            <a:normAutofit/>
          </a:bodyPr>
          <a:lstStyle/>
          <a:p>
            <a:pPr lvl="0">
              <a:spcBef>
                <a:spcPts val="0"/>
              </a:spcBef>
            </a:pPr>
            <a:r>
              <a:rPr lang="en-GB" dirty="0">
                <a:solidFill>
                  <a:schemeClr val="dk1"/>
                </a:solidFill>
                <a:latin typeface="Century Gothic"/>
                <a:ea typeface="Century Gothic"/>
                <a:cs typeface="Century Gothic"/>
                <a:sym typeface="Century Gothic"/>
              </a:rPr>
              <a:t>We: Calculating Acceleration</a:t>
            </a:r>
            <a:endParaRPr lang="en-GB" dirty="0"/>
          </a:p>
        </p:txBody>
      </p:sp>
      <p:sp>
        <p:nvSpPr>
          <p:cNvPr id="16" name="TextBox 15">
            <a:extLst>
              <a:ext uri="{FF2B5EF4-FFF2-40B4-BE49-F238E27FC236}">
                <a16:creationId xmlns:a16="http://schemas.microsoft.com/office/drawing/2014/main" id="{62E35925-B9D3-8A41-A268-50DE73933201}"/>
              </a:ext>
            </a:extLst>
          </p:cNvPr>
          <p:cNvSpPr txBox="1"/>
          <p:nvPr/>
        </p:nvSpPr>
        <p:spPr>
          <a:xfrm>
            <a:off x="540000" y="1001926"/>
            <a:ext cx="5697514" cy="5262979"/>
          </a:xfrm>
          <a:prstGeom prst="rect">
            <a:avLst/>
          </a:prstGeom>
          <a:noFill/>
        </p:spPr>
        <p:txBody>
          <a:bodyPr wrap="square" rtlCol="0">
            <a:spAutoFit/>
          </a:bodyPr>
          <a:lstStyle/>
          <a:p>
            <a:r>
              <a:rPr lang="en-US" sz="2400" b="1" dirty="0">
                <a:latin typeface="Century Gothic" panose="020B0502020202020204" pitchFamily="34" charset="0"/>
              </a:rPr>
              <a:t>Worked example</a:t>
            </a:r>
            <a:r>
              <a:rPr lang="en-US" sz="2400" dirty="0">
                <a:latin typeface="Century Gothic" panose="020B0502020202020204" pitchFamily="34" charset="0"/>
              </a:rPr>
              <a:t>: </a:t>
            </a:r>
          </a:p>
          <a:p>
            <a:endParaRPr lang="en-US" sz="2400" dirty="0">
              <a:latin typeface="Century Gothic" panose="020B0502020202020204" pitchFamily="34" charset="0"/>
            </a:endParaRPr>
          </a:p>
          <a:p>
            <a:r>
              <a:rPr lang="en-US" sz="2400" b="1" dirty="0">
                <a:latin typeface="Century Gothic" panose="020B0502020202020204" pitchFamily="34" charset="0"/>
              </a:rPr>
              <a:t>Calculate the acceleration of a sprinter that crosses the finish line and slows down to a stop from 10 m/s in 2 seconds. </a:t>
            </a:r>
          </a:p>
          <a:p>
            <a:endParaRPr lang="en-US" sz="2400" dirty="0">
              <a:latin typeface="Century Gothic" panose="020B0502020202020204" pitchFamily="34" charset="0"/>
            </a:endParaRPr>
          </a:p>
          <a:p>
            <a:r>
              <a:rPr lang="en-US" sz="2400" dirty="0">
                <a:solidFill>
                  <a:schemeClr val="accent1"/>
                </a:solidFill>
                <a:latin typeface="Century Gothic" panose="020B0502020202020204" pitchFamily="34" charset="0"/>
              </a:rPr>
              <a:t>Acceleration = </a:t>
            </a:r>
            <a:r>
              <a:rPr lang="en-US" sz="2400" u="sng" dirty="0">
                <a:solidFill>
                  <a:schemeClr val="accent1"/>
                </a:solidFill>
                <a:latin typeface="Century Gothic" panose="020B0502020202020204" pitchFamily="34" charset="0"/>
              </a:rPr>
              <a:t>change in velocity</a:t>
            </a:r>
          </a:p>
          <a:p>
            <a:r>
              <a:rPr lang="en-US" sz="2400" dirty="0">
                <a:solidFill>
                  <a:schemeClr val="accent1"/>
                </a:solidFill>
                <a:latin typeface="Century Gothic" panose="020B0502020202020204" pitchFamily="34" charset="0"/>
              </a:rPr>
              <a:t>                                     time</a:t>
            </a:r>
          </a:p>
          <a:p>
            <a:endParaRPr lang="en-US" sz="2400" dirty="0">
              <a:solidFill>
                <a:schemeClr val="accent1"/>
              </a:solidFill>
              <a:latin typeface="Century Gothic" panose="020B0502020202020204" pitchFamily="34" charset="0"/>
            </a:endParaRPr>
          </a:p>
          <a:p>
            <a:r>
              <a:rPr lang="en-US" sz="2400" dirty="0">
                <a:solidFill>
                  <a:schemeClr val="accent1"/>
                </a:solidFill>
                <a:latin typeface="Century Gothic" panose="020B0502020202020204" pitchFamily="34" charset="0"/>
              </a:rPr>
              <a:t>a = </a:t>
            </a:r>
            <a:r>
              <a:rPr lang="en-US" sz="2400" u="sng" dirty="0">
                <a:solidFill>
                  <a:schemeClr val="accent1"/>
                </a:solidFill>
                <a:latin typeface="Century Gothic" panose="020B0502020202020204" pitchFamily="34" charset="0"/>
              </a:rPr>
              <a:t>0 m/s – 10 m/s</a:t>
            </a:r>
          </a:p>
          <a:p>
            <a:r>
              <a:rPr lang="en-US" sz="2400" dirty="0">
                <a:solidFill>
                  <a:schemeClr val="accent1"/>
                </a:solidFill>
                <a:latin typeface="Century Gothic" panose="020B0502020202020204" pitchFamily="34" charset="0"/>
              </a:rPr>
              <a:t>                 2 s</a:t>
            </a:r>
          </a:p>
          <a:p>
            <a:endParaRPr lang="en-US" sz="2400" dirty="0">
              <a:solidFill>
                <a:schemeClr val="accent1"/>
              </a:solidFill>
              <a:latin typeface="Century Gothic" panose="020B0502020202020204" pitchFamily="34" charset="0"/>
            </a:endParaRPr>
          </a:p>
          <a:p>
            <a:r>
              <a:rPr lang="en-US" sz="2400" dirty="0">
                <a:solidFill>
                  <a:schemeClr val="accent1"/>
                </a:solidFill>
                <a:latin typeface="Century Gothic" panose="020B0502020202020204" pitchFamily="34" charset="0"/>
              </a:rPr>
              <a:t>a = - 5 m/s</a:t>
            </a:r>
            <a:r>
              <a:rPr lang="en-US" sz="2400" baseline="30000" dirty="0">
                <a:solidFill>
                  <a:schemeClr val="accent1"/>
                </a:solidFill>
                <a:latin typeface="Century Gothic" panose="020B0502020202020204" pitchFamily="34" charset="0"/>
              </a:rPr>
              <a:t>2</a:t>
            </a:r>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DF1C0282-E658-AE4B-929E-D65E1C14DFF1}"/>
                  </a:ext>
                </a:extLst>
              </p:cNvPr>
              <p:cNvSpPr txBox="1"/>
              <p:nvPr/>
            </p:nvSpPr>
            <p:spPr>
              <a:xfrm>
                <a:off x="7412627" y="2242542"/>
                <a:ext cx="2753227" cy="1248803"/>
              </a:xfrm>
              <a:prstGeom prst="rect">
                <a:avLst/>
              </a:prstGeom>
              <a:solidFill>
                <a:schemeClr val="bg1"/>
              </a:solidFill>
            </p:spPr>
            <p:txBody>
              <a:bodyPr wrap="square" rtlCol="0">
                <a:spAutoFit/>
              </a:bodyPr>
              <a:lstStyle/>
              <a:p>
                <a:pPr/>
                <a14:m>
                  <m:oMathPara xmlns:m="http://schemas.openxmlformats.org/officeDocument/2006/math">
                    <m:oMathParaPr>
                      <m:jc m:val="left"/>
                    </m:oMathParaPr>
                    <m:oMath xmlns:m="http://schemas.openxmlformats.org/officeDocument/2006/math">
                      <m:r>
                        <a:rPr lang="en-GB" sz="4000" b="1" i="1" smtClean="0">
                          <a:latin typeface="Cambria Math" panose="02040503050406030204" pitchFamily="18" charset="0"/>
                        </a:rPr>
                        <m:t>𝒂</m:t>
                      </m:r>
                      <m:r>
                        <a:rPr lang="en-GB" sz="4000" b="1" i="1" smtClean="0">
                          <a:latin typeface="Cambria Math" panose="02040503050406030204" pitchFamily="18" charset="0"/>
                        </a:rPr>
                        <m:t>= </m:t>
                      </m:r>
                      <m:f>
                        <m:fPr>
                          <m:ctrlPr>
                            <a:rPr lang="en-GB" sz="4000" b="1" i="1" smtClean="0">
                              <a:latin typeface="Cambria Math" panose="02040503050406030204" pitchFamily="18" charset="0"/>
                            </a:rPr>
                          </m:ctrlPr>
                        </m:fPr>
                        <m:num>
                          <m:r>
                            <a:rPr lang="en-GB" sz="4000" b="1" i="1" smtClean="0">
                              <a:latin typeface="Cambria Math" panose="02040503050406030204" pitchFamily="18" charset="0"/>
                              <a:ea typeface="Cambria Math" panose="02040503050406030204" pitchFamily="18" charset="0"/>
                            </a:rPr>
                            <m:t>∆</m:t>
                          </m:r>
                          <m:r>
                            <a:rPr lang="en-GB" sz="4000" b="1" i="1" smtClean="0">
                              <a:latin typeface="Cambria Math" panose="02040503050406030204" pitchFamily="18" charset="0"/>
                              <a:ea typeface="Cambria Math" panose="02040503050406030204" pitchFamily="18" charset="0"/>
                            </a:rPr>
                            <m:t>𝒗</m:t>
                          </m:r>
                        </m:num>
                        <m:den>
                          <m:r>
                            <a:rPr lang="en-GB" sz="4000" b="1" i="1" smtClean="0">
                              <a:latin typeface="Cambria Math" panose="02040503050406030204" pitchFamily="18" charset="0"/>
                            </a:rPr>
                            <m:t>𝒕</m:t>
                          </m:r>
                        </m:den>
                      </m:f>
                    </m:oMath>
                  </m:oMathPara>
                </a14:m>
                <a:endParaRPr lang="en-US" sz="4000" b="1">
                  <a:latin typeface="Century Gothic" panose="020B0502020202020204" pitchFamily="34" charset="0"/>
                </a:endParaRPr>
              </a:p>
            </p:txBody>
          </p:sp>
        </mc:Choice>
        <mc:Fallback>
          <p:sp>
            <p:nvSpPr>
              <p:cNvPr id="7" name="TextBox 6">
                <a:extLst>
                  <a:ext uri="{FF2B5EF4-FFF2-40B4-BE49-F238E27FC236}">
                    <a16:creationId xmlns:a16="http://schemas.microsoft.com/office/drawing/2014/main" id="{DF1C0282-E658-AE4B-929E-D65E1C14DFF1}"/>
                  </a:ext>
                </a:extLst>
              </p:cNvPr>
              <p:cNvSpPr txBox="1">
                <a:spLocks noRot="1" noChangeAspect="1" noMove="1" noResize="1" noEditPoints="1" noAdjustHandles="1" noChangeArrowheads="1" noChangeShapeType="1" noTextEdit="1"/>
              </p:cNvSpPr>
              <p:nvPr/>
            </p:nvSpPr>
            <p:spPr>
              <a:xfrm>
                <a:off x="7412627" y="2242542"/>
                <a:ext cx="2753227" cy="1248803"/>
              </a:xfrm>
              <a:prstGeom prst="rect">
                <a:avLst/>
              </a:prstGeom>
              <a:blipFill>
                <a:blip r:embed="rId4"/>
                <a:stretch>
                  <a:fillRect l="-1376" b="-8000"/>
                </a:stretch>
              </a:blipFill>
            </p:spPr>
            <p:txBody>
              <a:bodyPr/>
              <a:lstStyle/>
              <a:p>
                <a:r>
                  <a:rPr lang="en-GB">
                    <a:noFill/>
                  </a:rPr>
                  <a:t> </a:t>
                </a:r>
              </a:p>
            </p:txBody>
          </p:sp>
        </mc:Fallback>
      </mc:AlternateContent>
    </p:spTree>
    <p:extLst>
      <p:ext uri="{BB962C8B-B14F-4D97-AF65-F5344CB8AC3E}">
        <p14:creationId xmlns:p14="http://schemas.microsoft.com/office/powerpoint/2010/main" val="4001708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6">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2" name="Title 1">
            <a:extLst>
              <a:ext uri="{FF2B5EF4-FFF2-40B4-BE49-F238E27FC236}">
                <a16:creationId xmlns:a16="http://schemas.microsoft.com/office/drawing/2014/main" id="{34815E3D-BB51-4744-9B50-27A0FB3EDDB3}"/>
              </a:ext>
            </a:extLst>
          </p:cNvPr>
          <p:cNvSpPr>
            <a:spLocks noGrp="1"/>
          </p:cNvSpPr>
          <p:nvPr>
            <p:ph type="title"/>
          </p:nvPr>
        </p:nvSpPr>
        <p:spPr/>
        <p:txBody>
          <a:bodyPr>
            <a:normAutofit/>
          </a:bodyPr>
          <a:lstStyle/>
          <a:p>
            <a:pPr lvl="0">
              <a:spcBef>
                <a:spcPts val="0"/>
              </a:spcBef>
            </a:pPr>
            <a:r>
              <a:rPr lang="en-GB" dirty="0">
                <a:solidFill>
                  <a:schemeClr val="dk1"/>
                </a:solidFill>
                <a:latin typeface="Century Gothic"/>
                <a:ea typeface="Century Gothic"/>
                <a:cs typeface="Century Gothic"/>
                <a:sym typeface="Century Gothic"/>
              </a:rPr>
              <a:t>You: Calculating Acceleration</a:t>
            </a:r>
            <a:endParaRPr lang="en-GB" dirty="0"/>
          </a:p>
        </p:txBody>
      </p:sp>
      <p:sp>
        <p:nvSpPr>
          <p:cNvPr id="16" name="TextBox 15">
            <a:extLst>
              <a:ext uri="{FF2B5EF4-FFF2-40B4-BE49-F238E27FC236}">
                <a16:creationId xmlns:a16="http://schemas.microsoft.com/office/drawing/2014/main" id="{62E35925-B9D3-8A41-A268-50DE73933201}"/>
              </a:ext>
            </a:extLst>
          </p:cNvPr>
          <p:cNvSpPr txBox="1"/>
          <p:nvPr/>
        </p:nvSpPr>
        <p:spPr>
          <a:xfrm>
            <a:off x="497137" y="1030501"/>
            <a:ext cx="10461375" cy="4524315"/>
          </a:xfrm>
          <a:prstGeom prst="rect">
            <a:avLst/>
          </a:prstGeom>
          <a:noFill/>
        </p:spPr>
        <p:txBody>
          <a:bodyPr wrap="square" rtlCol="0">
            <a:spAutoFit/>
          </a:bodyPr>
          <a:lstStyle/>
          <a:p>
            <a:r>
              <a:rPr lang="en-US" sz="2400" b="1" dirty="0">
                <a:latin typeface="Century Gothic" panose="020B0502020202020204" pitchFamily="34" charset="0"/>
              </a:rPr>
              <a:t>Worked example</a:t>
            </a:r>
            <a:r>
              <a:rPr lang="en-US" sz="2400" dirty="0">
                <a:latin typeface="Century Gothic" panose="020B0502020202020204" pitchFamily="34" charset="0"/>
              </a:rPr>
              <a:t>: </a:t>
            </a:r>
          </a:p>
          <a:p>
            <a:endParaRPr lang="en-US" sz="2400" dirty="0">
              <a:latin typeface="Century Gothic" panose="020B0502020202020204" pitchFamily="34" charset="0"/>
            </a:endParaRPr>
          </a:p>
          <a:p>
            <a:r>
              <a:rPr lang="en-US" sz="2400" b="1" dirty="0">
                <a:latin typeface="Century Gothic" panose="020B0502020202020204" pitchFamily="34" charset="0"/>
              </a:rPr>
              <a:t>Calculate the acceleration of a cyclist that speeds up from 6 m/s to 10 m/s over 5 seconds. </a:t>
            </a:r>
          </a:p>
          <a:p>
            <a:endParaRPr lang="en-US" sz="2400" dirty="0">
              <a:latin typeface="Century Gothic" panose="020B0502020202020204" pitchFamily="34" charset="0"/>
            </a:endParaRPr>
          </a:p>
          <a:p>
            <a:r>
              <a:rPr lang="en-US" sz="2400" dirty="0">
                <a:solidFill>
                  <a:schemeClr val="accent1"/>
                </a:solidFill>
                <a:latin typeface="Century Gothic" panose="020B0502020202020204" pitchFamily="34" charset="0"/>
              </a:rPr>
              <a:t>Acceleration = </a:t>
            </a:r>
            <a:r>
              <a:rPr lang="en-US" sz="2400" u="sng" dirty="0">
                <a:solidFill>
                  <a:schemeClr val="accent1"/>
                </a:solidFill>
                <a:latin typeface="Century Gothic" panose="020B0502020202020204" pitchFamily="34" charset="0"/>
              </a:rPr>
              <a:t>change in velocity</a:t>
            </a:r>
          </a:p>
          <a:p>
            <a:r>
              <a:rPr lang="en-US" sz="2400" dirty="0">
                <a:solidFill>
                  <a:schemeClr val="accent1"/>
                </a:solidFill>
                <a:latin typeface="Century Gothic" panose="020B0502020202020204" pitchFamily="34" charset="0"/>
              </a:rPr>
              <a:t>                                     time</a:t>
            </a:r>
          </a:p>
          <a:p>
            <a:endParaRPr lang="en-US" sz="2400" dirty="0">
              <a:solidFill>
                <a:schemeClr val="accent1"/>
              </a:solidFill>
              <a:latin typeface="Century Gothic" panose="020B0502020202020204" pitchFamily="34" charset="0"/>
            </a:endParaRPr>
          </a:p>
          <a:p>
            <a:r>
              <a:rPr lang="en-US" sz="2400" dirty="0">
                <a:solidFill>
                  <a:schemeClr val="accent1"/>
                </a:solidFill>
                <a:latin typeface="Century Gothic" panose="020B0502020202020204" pitchFamily="34" charset="0"/>
              </a:rPr>
              <a:t>a = 1</a:t>
            </a:r>
            <a:r>
              <a:rPr lang="en-US" sz="2400" u="sng" dirty="0">
                <a:solidFill>
                  <a:schemeClr val="accent1"/>
                </a:solidFill>
                <a:latin typeface="Century Gothic" panose="020B0502020202020204" pitchFamily="34" charset="0"/>
              </a:rPr>
              <a:t>0 m/s – 6 m/s</a:t>
            </a:r>
          </a:p>
          <a:p>
            <a:r>
              <a:rPr lang="en-US" sz="2400" dirty="0">
                <a:solidFill>
                  <a:schemeClr val="accent1"/>
                </a:solidFill>
                <a:latin typeface="Century Gothic" panose="020B0502020202020204" pitchFamily="34" charset="0"/>
              </a:rPr>
              <a:t>                 5 s</a:t>
            </a:r>
          </a:p>
          <a:p>
            <a:endParaRPr lang="en-US" sz="2400" dirty="0">
              <a:solidFill>
                <a:schemeClr val="accent1"/>
              </a:solidFill>
              <a:latin typeface="Century Gothic" panose="020B0502020202020204" pitchFamily="34" charset="0"/>
            </a:endParaRPr>
          </a:p>
          <a:p>
            <a:r>
              <a:rPr lang="en-US" sz="2400" dirty="0">
                <a:solidFill>
                  <a:schemeClr val="accent1"/>
                </a:solidFill>
                <a:latin typeface="Century Gothic" panose="020B0502020202020204" pitchFamily="34" charset="0"/>
              </a:rPr>
              <a:t>a = 0.8 m/s</a:t>
            </a:r>
            <a:r>
              <a:rPr lang="en-US" sz="2400" baseline="30000" dirty="0">
                <a:solidFill>
                  <a:schemeClr val="accent1"/>
                </a:solidFill>
                <a:latin typeface="Century Gothic" panose="020B0502020202020204" pitchFamily="34" charset="0"/>
              </a:rPr>
              <a:t>2</a:t>
            </a:r>
          </a:p>
        </p:txBody>
      </p:sp>
    </p:spTree>
    <p:extLst>
      <p:ext uri="{BB962C8B-B14F-4D97-AF65-F5344CB8AC3E}">
        <p14:creationId xmlns:p14="http://schemas.microsoft.com/office/powerpoint/2010/main" val="2032256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8" name="Google Shape;178;p7"/>
          <p:cNvSpPr txBox="1"/>
          <p:nvPr/>
        </p:nvSpPr>
        <p:spPr>
          <a:xfrm>
            <a:off x="539999" y="1080000"/>
            <a:ext cx="10881035" cy="5909310"/>
          </a:xfrm>
          <a:prstGeom prst="rect">
            <a:avLst/>
          </a:prstGeom>
          <a:noFill/>
          <a:ln>
            <a:noFill/>
          </a:ln>
        </p:spPr>
        <p:txBody>
          <a:bodyPr spcFirstLastPara="1" wrap="square" lIns="0" tIns="0" rIns="0" bIns="0" anchor="t" anchorCtr="0">
            <a:spAutoFit/>
          </a:bodyPr>
          <a:lstStyle/>
          <a:p>
            <a:pPr marL="457200" indent="-457200">
              <a:buAutoNum type="arabicPeriod"/>
            </a:pPr>
            <a:r>
              <a:rPr lang="en-GB" sz="2400">
                <a:latin typeface="Century Gothic" panose="020B0502020202020204" pitchFamily="34" charset="0"/>
              </a:rPr>
              <a:t>Acceleration is an increase in velocity</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An object moving in a circle is accelerating</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The SI unit for acceleration is m/s</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Acceleration can be calculated by dividing the change in velocity by time</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If an object starts at rest its final velocity is 0 m/s</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An object that is accelerating must have balanced forces acting upon it </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As an object speeds up, the air resistance acting on it increases</a:t>
            </a:r>
          </a:p>
          <a:p>
            <a:pPr marR="0" lvl="0" algn="l" rtl="0">
              <a:spcBef>
                <a:spcPts val="0"/>
              </a:spcBef>
              <a:spcAft>
                <a:spcPts val="0"/>
              </a:spcAft>
              <a:buClr>
                <a:schemeClr val="dk1"/>
              </a:buClr>
              <a:buSzPts val="2400"/>
            </a:pPr>
            <a:endParaRPr lang="en-GB" sz="2400">
              <a:solidFill>
                <a:schemeClr val="dk1"/>
              </a:solidFill>
              <a:latin typeface="Century Gothic" panose="020B0502020202020204" pitchFamily="34" charset="0"/>
              <a:ea typeface="Century Gothic"/>
              <a:cs typeface="Century Gothic"/>
              <a:sym typeface="Century Gothic"/>
            </a:endParaRPr>
          </a:p>
        </p:txBody>
      </p:sp>
      <p:sp>
        <p:nvSpPr>
          <p:cNvPr id="2" name="Title 1">
            <a:extLst>
              <a:ext uri="{FF2B5EF4-FFF2-40B4-BE49-F238E27FC236}">
                <a16:creationId xmlns:a16="http://schemas.microsoft.com/office/drawing/2014/main" id="{577A3C23-F094-1440-BBA9-29542B2D9D19}"/>
              </a:ext>
            </a:extLst>
          </p:cNvPr>
          <p:cNvSpPr>
            <a:spLocks noGrp="1"/>
          </p:cNvSpPr>
          <p:nvPr>
            <p:ph type="title"/>
          </p:nvPr>
        </p:nvSpPr>
        <p:spPr/>
        <p:txBody>
          <a:bodyPr>
            <a:normAutofit/>
          </a:bodyPr>
          <a:lstStyle/>
          <a:p>
            <a:pPr lvl="0">
              <a:spcBef>
                <a:spcPts val="0"/>
              </a:spcBef>
            </a:pPr>
            <a:r>
              <a:rPr lang="en-GB">
                <a:solidFill>
                  <a:schemeClr val="dk1"/>
                </a:solidFill>
                <a:latin typeface="Century Gothic" panose="020B0502020202020204" pitchFamily="34" charset="0"/>
                <a:ea typeface="Century Gothic"/>
                <a:cs typeface="Century Gothic"/>
                <a:sym typeface="Century Gothic"/>
              </a:rPr>
              <a:t>Determine if the following statements are true or false:</a:t>
            </a:r>
            <a:endParaRPr lang="en-GB">
              <a:latin typeface="Century Gothic" panose="020B0502020202020204" pitchFamily="34" charset="0"/>
            </a:endParaRPr>
          </a:p>
        </p:txBody>
      </p:sp>
      <p:sp>
        <p:nvSpPr>
          <p:cNvPr id="11" name="Google Shape;94;g7947b471f8_0_186">
            <a:extLst>
              <a:ext uri="{FF2B5EF4-FFF2-40B4-BE49-F238E27FC236}">
                <a16:creationId xmlns:a16="http://schemas.microsoft.com/office/drawing/2014/main" id="{F34E94A4-583C-BB46-82DB-6FB7B599D089}"/>
              </a:ext>
            </a:extLst>
          </p:cNvPr>
          <p:cNvSpPr txBox="1"/>
          <p:nvPr/>
        </p:nvSpPr>
        <p:spPr>
          <a:xfrm>
            <a:off x="6799855" y="1080000"/>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
        <p:nvSpPr>
          <p:cNvPr id="8" name="Google Shape;94;g7947b471f8_0_186">
            <a:extLst>
              <a:ext uri="{FF2B5EF4-FFF2-40B4-BE49-F238E27FC236}">
                <a16:creationId xmlns:a16="http://schemas.microsoft.com/office/drawing/2014/main" id="{2639ED3D-9930-EA42-BFAD-BC489A66F6CD}"/>
              </a:ext>
            </a:extLst>
          </p:cNvPr>
          <p:cNvSpPr txBox="1"/>
          <p:nvPr/>
        </p:nvSpPr>
        <p:spPr>
          <a:xfrm>
            <a:off x="7635241" y="1814260"/>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True</a:t>
            </a:r>
            <a:endParaRPr b="1">
              <a:solidFill>
                <a:schemeClr val="accent1"/>
              </a:solidFill>
              <a:latin typeface="Century Gothic" panose="020B0502020202020204" pitchFamily="34" charset="0"/>
            </a:endParaRPr>
          </a:p>
        </p:txBody>
      </p:sp>
      <p:sp>
        <p:nvSpPr>
          <p:cNvPr id="9" name="Google Shape;94;g7947b471f8_0_186">
            <a:extLst>
              <a:ext uri="{FF2B5EF4-FFF2-40B4-BE49-F238E27FC236}">
                <a16:creationId xmlns:a16="http://schemas.microsoft.com/office/drawing/2014/main" id="{2CFC9C6C-B083-C14C-8CF8-451E462337E2}"/>
              </a:ext>
            </a:extLst>
          </p:cNvPr>
          <p:cNvSpPr txBox="1"/>
          <p:nvPr/>
        </p:nvSpPr>
        <p:spPr>
          <a:xfrm>
            <a:off x="6004560" y="2546551"/>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
        <p:nvSpPr>
          <p:cNvPr id="10" name="Google Shape;94;g7947b471f8_0_186">
            <a:extLst>
              <a:ext uri="{FF2B5EF4-FFF2-40B4-BE49-F238E27FC236}">
                <a16:creationId xmlns:a16="http://schemas.microsoft.com/office/drawing/2014/main" id="{0D2D740F-47A4-A342-8DDE-C64CD5C93923}"/>
              </a:ext>
            </a:extLst>
          </p:cNvPr>
          <p:cNvSpPr txBox="1"/>
          <p:nvPr/>
        </p:nvSpPr>
        <p:spPr>
          <a:xfrm>
            <a:off x="2301895" y="3664341"/>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True</a:t>
            </a:r>
            <a:endParaRPr b="1">
              <a:solidFill>
                <a:schemeClr val="accent1"/>
              </a:solidFill>
              <a:latin typeface="Century Gothic" panose="020B0502020202020204" pitchFamily="34" charset="0"/>
            </a:endParaRPr>
          </a:p>
        </p:txBody>
      </p:sp>
      <p:sp>
        <p:nvSpPr>
          <p:cNvPr id="12" name="Google Shape;94;g7947b471f8_0_186">
            <a:extLst>
              <a:ext uri="{FF2B5EF4-FFF2-40B4-BE49-F238E27FC236}">
                <a16:creationId xmlns:a16="http://schemas.microsoft.com/office/drawing/2014/main" id="{CCD5168E-F9A6-2B49-826D-B7BB02B507C4}"/>
              </a:ext>
            </a:extLst>
          </p:cNvPr>
          <p:cNvSpPr txBox="1"/>
          <p:nvPr/>
        </p:nvSpPr>
        <p:spPr>
          <a:xfrm>
            <a:off x="8111080" y="4390912"/>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
        <p:nvSpPr>
          <p:cNvPr id="13" name="Google Shape;94;g7947b471f8_0_186">
            <a:extLst>
              <a:ext uri="{FF2B5EF4-FFF2-40B4-BE49-F238E27FC236}">
                <a16:creationId xmlns:a16="http://schemas.microsoft.com/office/drawing/2014/main" id="{EB7DDB52-54E1-DF45-869F-6E3220B1D2DD}"/>
              </a:ext>
            </a:extLst>
          </p:cNvPr>
          <p:cNvSpPr txBox="1"/>
          <p:nvPr/>
        </p:nvSpPr>
        <p:spPr>
          <a:xfrm>
            <a:off x="2204913" y="5491116"/>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
        <p:nvSpPr>
          <p:cNvPr id="14" name="Google Shape;94;g7947b471f8_0_186">
            <a:extLst>
              <a:ext uri="{FF2B5EF4-FFF2-40B4-BE49-F238E27FC236}">
                <a16:creationId xmlns:a16="http://schemas.microsoft.com/office/drawing/2014/main" id="{52FA33A5-0417-AB45-B781-65EF5DE20A9F}"/>
              </a:ext>
            </a:extLst>
          </p:cNvPr>
          <p:cNvSpPr txBox="1"/>
          <p:nvPr/>
        </p:nvSpPr>
        <p:spPr>
          <a:xfrm>
            <a:off x="10524688" y="6165494"/>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True</a:t>
            </a:r>
            <a:endParaRPr b="1">
              <a:solidFill>
                <a:schemeClr val="accent1"/>
              </a:solidFill>
              <a:latin typeface="Century Gothic" panose="020B0502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Space, Planet, Earth, Orbit, Sky">
            <a:extLst>
              <a:ext uri="{FF2B5EF4-FFF2-40B4-BE49-F238E27FC236}">
                <a16:creationId xmlns:a16="http://schemas.microsoft.com/office/drawing/2014/main" id="{C459A5CD-6D0B-9743-965B-114A1F5D68AF}"/>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8401" y="-1216"/>
            <a:ext cx="11508581" cy="688124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526145" y="259202"/>
            <a:ext cx="6184730" cy="460798"/>
          </a:xfrm>
          <a:solidFill>
            <a:schemeClr val="bg1">
              <a:alpha val="70000"/>
            </a:schemeClr>
          </a:solidFill>
        </p:spPr>
        <p:txBody>
          <a:bodyPr/>
          <a:lstStyle/>
          <a:p>
            <a:pPr algn="ctr"/>
            <a:r>
              <a:rPr lang="en-US">
                <a:latin typeface="Century Gothic" panose="020B0502020202020204" pitchFamily="34" charset="0"/>
              </a:rPr>
              <a:t>Which statements do you agree with?</a:t>
            </a:r>
          </a:p>
        </p:txBody>
      </p:sp>
      <p:pic>
        <p:nvPicPr>
          <p:cNvPr id="4" name="Picture 3" descr="Shape&#10;&#10;Description automatically generated">
            <a:extLst>
              <a:ext uri="{FF2B5EF4-FFF2-40B4-BE49-F238E27FC236}">
                <a16:creationId xmlns:a16="http://schemas.microsoft.com/office/drawing/2014/main" id="{92668784-2A3B-D149-B2B9-700E96549EC6}"/>
              </a:ext>
            </a:extLst>
          </p:cNvPr>
          <p:cNvPicPr>
            <a:picLocks noChangeAspect="1"/>
          </p:cNvPicPr>
          <p:nvPr/>
        </p:nvPicPr>
        <p:blipFill>
          <a:blip r:embed="rId4"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13706" y="3439406"/>
            <a:ext cx="5798287" cy="3765476"/>
          </a:xfrm>
          <a:prstGeom prst="rect">
            <a:avLst/>
          </a:prstGeom>
        </p:spPr>
      </p:pic>
      <p:pic>
        <p:nvPicPr>
          <p:cNvPr id="6" name="Picture 5" descr="Shape&#10;&#10;Description automatically generated">
            <a:extLst>
              <a:ext uri="{FF2B5EF4-FFF2-40B4-BE49-F238E27FC236}">
                <a16:creationId xmlns:a16="http://schemas.microsoft.com/office/drawing/2014/main" id="{5F328345-FF0D-244D-B3C7-37B56DC37B8E}"/>
              </a:ext>
            </a:extLst>
          </p:cNvPr>
          <p:cNvPicPr>
            <a:picLocks noChangeAspect="1"/>
          </p:cNvPicPr>
          <p:nvPr/>
        </p:nvPicPr>
        <p:blipFill>
          <a:blip r:embed="rId5"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5754362" y="2788696"/>
            <a:ext cx="6951433" cy="4433834"/>
          </a:xfrm>
          <a:prstGeom prst="rect">
            <a:avLst/>
          </a:prstGeom>
        </p:spPr>
      </p:pic>
      <p:pic>
        <p:nvPicPr>
          <p:cNvPr id="8" name="Picture 7" descr="Icon&#10;&#10;Description automatically generated">
            <a:extLst>
              <a:ext uri="{FF2B5EF4-FFF2-40B4-BE49-F238E27FC236}">
                <a16:creationId xmlns:a16="http://schemas.microsoft.com/office/drawing/2014/main" id="{23E35396-E010-0F44-AA73-944EB4AAFAED}"/>
              </a:ext>
            </a:extLst>
          </p:cNvPr>
          <p:cNvPicPr>
            <a:picLocks noChangeAspect="1"/>
          </p:cNvPicPr>
          <p:nvPr/>
        </p:nvPicPr>
        <p:blipFill rotWithShape="1">
          <a:blip r:embed="rId6"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rot="5400000">
            <a:off x="7578552" y="-498492"/>
            <a:ext cx="3300854" cy="5060220"/>
          </a:xfrm>
          <a:prstGeom prst="rect">
            <a:avLst/>
          </a:prstGeom>
        </p:spPr>
      </p:pic>
      <p:pic>
        <p:nvPicPr>
          <p:cNvPr id="10" name="Picture 9" descr="Shape, icon&#10;&#10;Description automatically generated">
            <a:extLst>
              <a:ext uri="{FF2B5EF4-FFF2-40B4-BE49-F238E27FC236}">
                <a16:creationId xmlns:a16="http://schemas.microsoft.com/office/drawing/2014/main" id="{1E754493-FBDE-BD42-9497-03675EF7F458}"/>
              </a:ext>
            </a:extLst>
          </p:cNvPr>
          <p:cNvPicPr>
            <a:picLocks noChangeAspect="1"/>
          </p:cNvPicPr>
          <p:nvPr/>
        </p:nvPicPr>
        <p:blipFill>
          <a:blip r:embed="rId7" cstate="screen">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506732" y="259202"/>
            <a:ext cx="5644236" cy="4006976"/>
          </a:xfrm>
          <a:prstGeom prst="rect">
            <a:avLst/>
          </a:prstGeom>
        </p:spPr>
      </p:pic>
      <p:sp>
        <p:nvSpPr>
          <p:cNvPr id="11" name="TextBox 10">
            <a:extLst>
              <a:ext uri="{FF2B5EF4-FFF2-40B4-BE49-F238E27FC236}">
                <a16:creationId xmlns:a16="http://schemas.microsoft.com/office/drawing/2014/main" id="{3DDE3AA7-E690-9543-9B6F-591208B9DFEC}"/>
              </a:ext>
            </a:extLst>
          </p:cNvPr>
          <p:cNvSpPr txBox="1"/>
          <p:nvPr/>
        </p:nvSpPr>
        <p:spPr>
          <a:xfrm>
            <a:off x="1112009" y="1175994"/>
            <a:ext cx="4642353" cy="1815882"/>
          </a:xfrm>
          <a:prstGeom prst="rect">
            <a:avLst/>
          </a:prstGeom>
          <a:noFill/>
          <a:ln>
            <a:noFill/>
          </a:ln>
        </p:spPr>
        <p:txBody>
          <a:bodyPr wrap="square" rtlCol="0">
            <a:spAutoFit/>
          </a:bodyPr>
          <a:lstStyle/>
          <a:p>
            <a:r>
              <a:rPr lang="en-US" sz="2800">
                <a:latin typeface="Century Gothic" panose="020B0502020202020204" pitchFamily="34" charset="0"/>
              </a:rPr>
              <a:t>I think the Moon is not accelerating because it is moving at a steady speed</a:t>
            </a:r>
          </a:p>
        </p:txBody>
      </p:sp>
      <p:sp>
        <p:nvSpPr>
          <p:cNvPr id="12" name="TextBox 11">
            <a:extLst>
              <a:ext uri="{FF2B5EF4-FFF2-40B4-BE49-F238E27FC236}">
                <a16:creationId xmlns:a16="http://schemas.microsoft.com/office/drawing/2014/main" id="{92723F2B-1D6F-794B-A7C9-40B038C80BC8}"/>
              </a:ext>
            </a:extLst>
          </p:cNvPr>
          <p:cNvSpPr txBox="1"/>
          <p:nvPr/>
        </p:nvSpPr>
        <p:spPr>
          <a:xfrm>
            <a:off x="599745" y="3884769"/>
            <a:ext cx="3887451" cy="2246769"/>
          </a:xfrm>
          <a:prstGeom prst="rect">
            <a:avLst/>
          </a:prstGeom>
          <a:noFill/>
          <a:ln>
            <a:noFill/>
          </a:ln>
        </p:spPr>
        <p:txBody>
          <a:bodyPr wrap="square" rtlCol="0">
            <a:spAutoFit/>
          </a:bodyPr>
          <a:lstStyle/>
          <a:p>
            <a:r>
              <a:rPr lang="en-US" sz="2800">
                <a:latin typeface="Century Gothic" panose="020B0502020202020204" pitchFamily="34" charset="0"/>
              </a:rPr>
              <a:t>I think that the Moon is accelerating because it is constantly changing direction</a:t>
            </a:r>
          </a:p>
        </p:txBody>
      </p:sp>
      <p:sp>
        <p:nvSpPr>
          <p:cNvPr id="13" name="TextBox 12">
            <a:extLst>
              <a:ext uri="{FF2B5EF4-FFF2-40B4-BE49-F238E27FC236}">
                <a16:creationId xmlns:a16="http://schemas.microsoft.com/office/drawing/2014/main" id="{700C92A6-1F3E-F94C-BDB3-CBE7649ADBAB}"/>
              </a:ext>
            </a:extLst>
          </p:cNvPr>
          <p:cNvSpPr txBox="1"/>
          <p:nvPr/>
        </p:nvSpPr>
        <p:spPr>
          <a:xfrm>
            <a:off x="7263815" y="3641422"/>
            <a:ext cx="3598781" cy="2677656"/>
          </a:xfrm>
          <a:prstGeom prst="rect">
            <a:avLst/>
          </a:prstGeom>
          <a:noFill/>
          <a:ln>
            <a:noFill/>
          </a:ln>
        </p:spPr>
        <p:txBody>
          <a:bodyPr wrap="square" rtlCol="0">
            <a:spAutoFit/>
          </a:bodyPr>
          <a:lstStyle/>
          <a:p>
            <a:r>
              <a:rPr lang="en-US" sz="2800">
                <a:latin typeface="Century Gothic" panose="020B0502020202020204" pitchFamily="34" charset="0"/>
              </a:rPr>
              <a:t>I think that the Moon is not accelerating because it always travels in the same direction</a:t>
            </a:r>
          </a:p>
        </p:txBody>
      </p:sp>
      <p:sp>
        <p:nvSpPr>
          <p:cNvPr id="14" name="TextBox 13">
            <a:extLst>
              <a:ext uri="{FF2B5EF4-FFF2-40B4-BE49-F238E27FC236}">
                <a16:creationId xmlns:a16="http://schemas.microsoft.com/office/drawing/2014/main" id="{FDB9E6EF-D5F8-CD4E-89D9-48518E23E7D1}"/>
              </a:ext>
            </a:extLst>
          </p:cNvPr>
          <p:cNvSpPr txBox="1"/>
          <p:nvPr/>
        </p:nvSpPr>
        <p:spPr>
          <a:xfrm>
            <a:off x="7280743" y="832369"/>
            <a:ext cx="3896471" cy="1815882"/>
          </a:xfrm>
          <a:prstGeom prst="rect">
            <a:avLst/>
          </a:prstGeom>
          <a:noFill/>
          <a:ln>
            <a:noFill/>
          </a:ln>
        </p:spPr>
        <p:txBody>
          <a:bodyPr wrap="square" rtlCol="0">
            <a:spAutoFit/>
          </a:bodyPr>
          <a:lstStyle/>
          <a:p>
            <a:r>
              <a:rPr lang="en-US" sz="2800">
                <a:latin typeface="Century Gothic" panose="020B0502020202020204" pitchFamily="34" charset="0"/>
              </a:rPr>
              <a:t>I think that the Moon is accelerating because it is always getting faster</a:t>
            </a:r>
          </a:p>
        </p:txBody>
      </p:sp>
    </p:spTree>
    <p:extLst>
      <p:ext uri="{BB962C8B-B14F-4D97-AF65-F5344CB8AC3E}">
        <p14:creationId xmlns:p14="http://schemas.microsoft.com/office/powerpoint/2010/main" val="1704903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dirty="0">
                <a:latin typeface="Century Gothic" panose="020B0502020202020204" pitchFamily="34" charset="0"/>
              </a:rPr>
              <a:t>Drill</a:t>
            </a:r>
            <a:endParaRPr lang="en-US" sz="2800" dirty="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060329" cy="4524315"/>
          </a:xfrm>
          <a:prstGeom prst="rect">
            <a:avLst/>
          </a:prstGeom>
          <a:noFill/>
        </p:spPr>
        <p:txBody>
          <a:bodyPr wrap="square">
            <a:spAutoFit/>
          </a:bodyPr>
          <a:lstStyle/>
          <a:p>
            <a:pPr marL="457200" indent="-457200">
              <a:buAutoNum type="arabicPeriod"/>
            </a:pPr>
            <a:r>
              <a:rPr lang="en-GB" sz="2400" dirty="0">
                <a:latin typeface="Century Gothic" panose="020B0502020202020204" pitchFamily="34" charset="0"/>
              </a:rPr>
              <a:t>What is velocity?</a:t>
            </a:r>
          </a:p>
          <a:p>
            <a:pPr marL="457200" indent="-457200">
              <a:buFontTx/>
              <a:buAutoNum type="arabicPeriod"/>
            </a:pPr>
            <a:r>
              <a:rPr lang="en-GB" sz="2400" dirty="0">
                <a:latin typeface="Century Gothic" panose="020B0502020202020204" pitchFamily="34" charset="0"/>
              </a:rPr>
              <a:t>What are the SI units for velocity?</a:t>
            </a:r>
          </a:p>
          <a:p>
            <a:pPr marL="457200" indent="-457200">
              <a:buAutoNum type="arabicPeriod"/>
            </a:pPr>
            <a:r>
              <a:rPr lang="en-GB" sz="2400" dirty="0">
                <a:latin typeface="Century Gothic" panose="020B0502020202020204" pitchFamily="34" charset="0"/>
              </a:rPr>
              <a:t>What is acceleration?</a:t>
            </a:r>
          </a:p>
          <a:p>
            <a:pPr marL="457200" indent="-457200">
              <a:buAutoNum type="arabicPeriod"/>
            </a:pPr>
            <a:r>
              <a:rPr lang="en-GB" sz="2400" dirty="0">
                <a:latin typeface="Century Gothic" panose="020B0502020202020204" pitchFamily="34" charset="0"/>
              </a:rPr>
              <a:t>What does the symbol </a:t>
            </a:r>
            <a:r>
              <a:rPr lang="en-GB" sz="2400" dirty="0">
                <a:latin typeface="Calibri" panose="020F0502020204030204" pitchFamily="34" charset="0"/>
                <a:cs typeface="Calibri" panose="020F0502020204030204" pitchFamily="34" charset="0"/>
              </a:rPr>
              <a:t>∆</a:t>
            </a:r>
            <a:r>
              <a:rPr lang="en-GB" sz="2400" dirty="0">
                <a:latin typeface="Century Gothic" panose="020B0502020202020204" pitchFamily="34" charset="0"/>
              </a:rPr>
              <a:t> mean?</a:t>
            </a:r>
          </a:p>
          <a:p>
            <a:pPr marL="457200" indent="-457200">
              <a:buAutoNum type="arabicPeriod"/>
            </a:pPr>
            <a:r>
              <a:rPr lang="en-GB" sz="2400" dirty="0">
                <a:latin typeface="Century Gothic" panose="020B0502020202020204" pitchFamily="34" charset="0"/>
              </a:rPr>
              <a:t>What are the SI units for acceleration?</a:t>
            </a:r>
          </a:p>
          <a:p>
            <a:pPr marL="457200" indent="-457200">
              <a:buAutoNum type="arabicPeriod"/>
            </a:pPr>
            <a:r>
              <a:rPr lang="en-GB" sz="2400" dirty="0">
                <a:latin typeface="Century Gothic" panose="020B0502020202020204" pitchFamily="34" charset="0"/>
              </a:rPr>
              <a:t>What is the equation used to calculate acceleration?</a:t>
            </a:r>
          </a:p>
          <a:p>
            <a:pPr marL="457200" indent="-457200">
              <a:buAutoNum type="arabicPeriod"/>
            </a:pPr>
            <a:r>
              <a:rPr lang="en-GB" sz="2400" dirty="0">
                <a:latin typeface="Century Gothic" panose="020B0502020202020204" pitchFamily="34" charset="0"/>
              </a:rPr>
              <a:t>When an object is decelerating what is it doing?
When calculating deceleration, it must always be a…... number.
What is the value for acceleration due to gravity? Give units.
As an object speeds up what happens to its air resistance?
An object at rest has a velocity of...?</a:t>
            </a:r>
          </a:p>
          <a:p>
            <a:pPr marL="457200" indent="-457200">
              <a:buAutoNum type="arabicPeriod"/>
            </a:pPr>
            <a:endParaRPr lang="en-GB" sz="2400" dirty="0">
              <a:latin typeface="Century Gothic" panose="020B0502020202020204" pitchFamily="34" charset="0"/>
            </a:endParaRPr>
          </a:p>
        </p:txBody>
      </p:sp>
    </p:spTree>
    <p:extLst>
      <p:ext uri="{BB962C8B-B14F-4D97-AF65-F5344CB8AC3E}">
        <p14:creationId xmlns:p14="http://schemas.microsoft.com/office/powerpoint/2010/main" val="2173709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6" name="TextBox 5">
                <a:extLst>
                  <a:ext uri="{FF2B5EF4-FFF2-40B4-BE49-F238E27FC236}">
                    <a16:creationId xmlns:a16="http://schemas.microsoft.com/office/drawing/2014/main" id="{03D33695-F3E3-458D-8D7E-F377F44F408A}"/>
                  </a:ext>
                </a:extLst>
              </p:cNvPr>
              <p:cNvSpPr txBox="1"/>
              <p:nvPr/>
            </p:nvSpPr>
            <p:spPr>
              <a:xfrm>
                <a:off x="428220" y="889069"/>
                <a:ext cx="11311342" cy="5432706"/>
              </a:xfrm>
              <a:prstGeom prst="rect">
                <a:avLst/>
              </a:prstGeom>
              <a:noFill/>
            </p:spPr>
            <p:txBody>
              <a:bodyPr wrap="square">
                <a:spAutoFit/>
              </a:bodyPr>
              <a:lstStyle/>
              <a:p>
                <a:pPr marL="457200" indent="-457200">
                  <a:buAutoNum type="arabicPeriod"/>
                </a:pPr>
                <a:r>
                  <a:rPr lang="en-GB" sz="2400" b="1" dirty="0">
                    <a:solidFill>
                      <a:srgbClr val="586EC0"/>
                    </a:solidFill>
                    <a:latin typeface="Century Gothic" panose="020B0502020202020204" pitchFamily="34" charset="0"/>
                  </a:rPr>
                  <a:t>Velocity is the rate of change of distance.</a:t>
                </a:r>
              </a:p>
              <a:p>
                <a:pPr marL="457200" indent="-457200">
                  <a:buAutoNum type="arabicPeriod"/>
                </a:pPr>
                <a:r>
                  <a:rPr lang="en-GB" sz="2400" b="1" dirty="0">
                    <a:solidFill>
                      <a:srgbClr val="586EC0"/>
                    </a:solidFill>
                    <a:latin typeface="Century Gothic" panose="020B0502020202020204" pitchFamily="34" charset="0"/>
                  </a:rPr>
                  <a:t>The SI units for velocity are m/s.</a:t>
                </a:r>
              </a:p>
              <a:p>
                <a:pPr marL="457200" indent="-457200">
                  <a:buAutoNum type="arabicPeriod"/>
                </a:pPr>
                <a:r>
                  <a:rPr lang="en-GB" sz="2400" b="1" dirty="0">
                    <a:solidFill>
                      <a:srgbClr val="586EC0"/>
                    </a:solidFill>
                    <a:latin typeface="Century Gothic" panose="020B0502020202020204" pitchFamily="34" charset="0"/>
                  </a:rPr>
                  <a:t>Acceleration is the rate of change of velocity. Can be referred to as speeding up or slowing down.</a:t>
                </a:r>
              </a:p>
              <a:p>
                <a:pPr marL="457200" indent="-457200">
                  <a:buAutoNum type="arabicPeriod"/>
                </a:pPr>
                <a:r>
                  <a:rPr lang="en-GB" sz="2400" b="1" dirty="0">
                    <a:solidFill>
                      <a:srgbClr val="586EC0"/>
                    </a:solidFill>
                    <a:latin typeface="Century Gothic" panose="020B0502020202020204" pitchFamily="34" charset="0"/>
                    <a:cs typeface="Calibri" panose="020F0502020204030204" pitchFamily="34" charset="0"/>
                  </a:rPr>
                  <a:t>The delta, ∆ symbol denotes ‘change in’.</a:t>
                </a:r>
              </a:p>
              <a:p>
                <a:pPr marL="457200" indent="-457200">
                  <a:buAutoNum type="arabicPeriod"/>
                </a:pPr>
                <a:r>
                  <a:rPr lang="en-GB" sz="2400" b="1" dirty="0">
                    <a:solidFill>
                      <a:srgbClr val="586EC0"/>
                    </a:solidFill>
                    <a:latin typeface="Century Gothic" panose="020B0502020202020204" pitchFamily="34" charset="0"/>
                    <a:cs typeface="Calibri" panose="020F0502020204030204" pitchFamily="34" charset="0"/>
                  </a:rPr>
                  <a:t>The SI units for acceleration are m/s</a:t>
                </a:r>
                <a:r>
                  <a:rPr lang="en-GB" sz="2400" b="1" baseline="30000" dirty="0">
                    <a:solidFill>
                      <a:srgbClr val="586EC0"/>
                    </a:solidFill>
                    <a:latin typeface="Century Gothic" panose="020B0502020202020204" pitchFamily="34" charset="0"/>
                    <a:cs typeface="Calibri" panose="020F0502020204030204" pitchFamily="34" charset="0"/>
                  </a:rPr>
                  <a:t>2</a:t>
                </a:r>
                <a:r>
                  <a:rPr lang="en-GB" sz="2400" b="1" dirty="0">
                    <a:solidFill>
                      <a:srgbClr val="586EC0"/>
                    </a:solidFill>
                    <a:latin typeface="Century Gothic" panose="020B0502020202020204" pitchFamily="34" charset="0"/>
                    <a:cs typeface="Calibri" panose="020F0502020204030204" pitchFamily="34" charset="0"/>
                  </a:rPr>
                  <a:t>.</a:t>
                </a:r>
              </a:p>
              <a:p>
                <a:pPr marL="457200" indent="-457200">
                  <a:buAutoNum type="arabicPeriod"/>
                </a:pPr>
                <a14:m>
                  <m:oMath xmlns:m="http://schemas.openxmlformats.org/officeDocument/2006/math">
                    <m:r>
                      <a:rPr lang="en-GB" sz="2400" b="1" i="1">
                        <a:solidFill>
                          <a:srgbClr val="586EC0"/>
                        </a:solidFill>
                        <a:latin typeface="Cambria Math" panose="02040503050406030204" pitchFamily="18" charset="0"/>
                      </a:rPr>
                      <m:t>𝑨𝒄𝒄𝒆𝒍𝒆𝒓𝒂𝒕𝒊𝒐𝒏</m:t>
                    </m:r>
                    <m:r>
                      <a:rPr lang="en-GB" sz="2400" b="1" i="1">
                        <a:solidFill>
                          <a:srgbClr val="586EC0"/>
                        </a:solidFill>
                        <a:latin typeface="Cambria Math" panose="02040503050406030204" pitchFamily="18" charset="0"/>
                      </a:rPr>
                      <m:t>= </m:t>
                    </m:r>
                    <m:f>
                      <m:fPr>
                        <m:ctrlPr>
                          <a:rPr lang="en-GB" sz="2400" b="1" i="1">
                            <a:solidFill>
                              <a:srgbClr val="586EC0"/>
                            </a:solidFill>
                            <a:latin typeface="Cambria Math" panose="02040503050406030204" pitchFamily="18" charset="0"/>
                          </a:rPr>
                        </m:ctrlPr>
                      </m:fPr>
                      <m:num>
                        <m:r>
                          <a:rPr lang="en-GB" sz="2400" b="1" i="1">
                            <a:solidFill>
                              <a:srgbClr val="586EC0"/>
                            </a:solidFill>
                            <a:latin typeface="Cambria Math" panose="02040503050406030204" pitchFamily="18" charset="0"/>
                          </a:rPr>
                          <m:t>𝑪𝒉𝒂𝒏𝒈𝒆</m:t>
                        </m:r>
                        <m:r>
                          <a:rPr lang="en-GB" sz="2400" b="1" i="1">
                            <a:solidFill>
                              <a:srgbClr val="586EC0"/>
                            </a:solidFill>
                            <a:latin typeface="Cambria Math" panose="02040503050406030204" pitchFamily="18" charset="0"/>
                          </a:rPr>
                          <m:t> </m:t>
                        </m:r>
                        <m:r>
                          <a:rPr lang="en-GB" sz="2400" b="1" i="1">
                            <a:solidFill>
                              <a:srgbClr val="586EC0"/>
                            </a:solidFill>
                            <a:latin typeface="Cambria Math" panose="02040503050406030204" pitchFamily="18" charset="0"/>
                          </a:rPr>
                          <m:t>𝒊𝒏</m:t>
                        </m:r>
                        <m:r>
                          <a:rPr lang="en-GB" sz="2400" b="1" i="1">
                            <a:solidFill>
                              <a:srgbClr val="586EC0"/>
                            </a:solidFill>
                            <a:latin typeface="Cambria Math" panose="02040503050406030204" pitchFamily="18" charset="0"/>
                          </a:rPr>
                          <m:t> </m:t>
                        </m:r>
                        <m:r>
                          <a:rPr lang="en-GB" sz="2400" b="1" i="1">
                            <a:solidFill>
                              <a:srgbClr val="586EC0"/>
                            </a:solidFill>
                            <a:latin typeface="Cambria Math" panose="02040503050406030204" pitchFamily="18" charset="0"/>
                          </a:rPr>
                          <m:t>𝒗𝒆𝒍𝒐𝒄𝒊𝒕𝒚</m:t>
                        </m:r>
                        <m:r>
                          <a:rPr lang="en-GB" sz="2400" b="1" i="1">
                            <a:solidFill>
                              <a:srgbClr val="586EC0"/>
                            </a:solidFill>
                            <a:latin typeface="Cambria Math" panose="02040503050406030204" pitchFamily="18" charset="0"/>
                          </a:rPr>
                          <m:t> </m:t>
                        </m:r>
                      </m:num>
                      <m:den>
                        <m:r>
                          <a:rPr lang="en-GB" sz="2400" b="1" i="1">
                            <a:solidFill>
                              <a:srgbClr val="586EC0"/>
                            </a:solidFill>
                            <a:latin typeface="Cambria Math" panose="02040503050406030204" pitchFamily="18" charset="0"/>
                          </a:rPr>
                          <m:t>𝑻𝒊𝒎𝒆</m:t>
                        </m:r>
                      </m:den>
                    </m:f>
                  </m:oMath>
                </a14:m>
                <a:r>
                  <a:rPr lang="en-GB" sz="2400" b="1" dirty="0">
                    <a:solidFill>
                      <a:srgbClr val="586EC0"/>
                    </a:solidFill>
                    <a:latin typeface="Century Gothic" panose="020B0502020202020204" pitchFamily="34" charset="0"/>
                    <a:cs typeface="Calibri" panose="020F0502020204030204" pitchFamily="34" charset="0"/>
                  </a:rPr>
                  <a:t> or </a:t>
                </a:r>
                <a14:m>
                  <m:oMath xmlns:m="http://schemas.openxmlformats.org/officeDocument/2006/math">
                    <m:r>
                      <a:rPr lang="en-GB" sz="2400" b="1" i="1">
                        <a:solidFill>
                          <a:srgbClr val="586EC0"/>
                        </a:solidFill>
                        <a:latin typeface="Cambria Math" panose="02040503050406030204" pitchFamily="18" charset="0"/>
                      </a:rPr>
                      <m:t>𝒂</m:t>
                    </m:r>
                    <m:r>
                      <a:rPr lang="en-GB" sz="2400" b="1" i="1">
                        <a:solidFill>
                          <a:srgbClr val="586EC0"/>
                        </a:solidFill>
                        <a:latin typeface="Cambria Math" panose="02040503050406030204" pitchFamily="18" charset="0"/>
                      </a:rPr>
                      <m:t>= </m:t>
                    </m:r>
                    <m:f>
                      <m:fPr>
                        <m:ctrlPr>
                          <a:rPr lang="en-GB" sz="2400" b="1" i="1">
                            <a:solidFill>
                              <a:srgbClr val="586EC0"/>
                            </a:solidFill>
                            <a:latin typeface="Cambria Math" panose="02040503050406030204" pitchFamily="18" charset="0"/>
                          </a:rPr>
                        </m:ctrlPr>
                      </m:fPr>
                      <m:num>
                        <m:r>
                          <a:rPr lang="en-GB" sz="2400" b="1" i="1">
                            <a:solidFill>
                              <a:srgbClr val="586EC0"/>
                            </a:solidFill>
                            <a:latin typeface="Cambria Math" panose="02040503050406030204" pitchFamily="18" charset="0"/>
                            <a:ea typeface="Cambria Math" panose="02040503050406030204" pitchFamily="18" charset="0"/>
                          </a:rPr>
                          <m:t>∆</m:t>
                        </m:r>
                        <m:r>
                          <a:rPr lang="en-GB" sz="2400" b="1" i="1">
                            <a:solidFill>
                              <a:srgbClr val="586EC0"/>
                            </a:solidFill>
                            <a:latin typeface="Cambria Math" panose="02040503050406030204" pitchFamily="18" charset="0"/>
                            <a:ea typeface="Cambria Math" panose="02040503050406030204" pitchFamily="18" charset="0"/>
                          </a:rPr>
                          <m:t>𝒗</m:t>
                        </m:r>
                      </m:num>
                      <m:den>
                        <m:r>
                          <a:rPr lang="en-GB" sz="2400" b="1" i="1">
                            <a:solidFill>
                              <a:srgbClr val="586EC0"/>
                            </a:solidFill>
                            <a:latin typeface="Cambria Math" panose="02040503050406030204" pitchFamily="18" charset="0"/>
                          </a:rPr>
                          <m:t>𝒕</m:t>
                        </m:r>
                      </m:den>
                    </m:f>
                  </m:oMath>
                </a14:m>
                <a:r>
                  <a:rPr lang="en-GB" sz="2400" b="1" dirty="0">
                    <a:solidFill>
                      <a:srgbClr val="586EC0"/>
                    </a:solidFill>
                    <a:latin typeface="Century Gothic" panose="020B0502020202020204" pitchFamily="34" charset="0"/>
                    <a:cs typeface="Calibri" panose="020F0502020204030204" pitchFamily="34" charset="0"/>
                  </a:rPr>
                  <a:t>  is the equation for acceleration.</a:t>
                </a:r>
                <a:endParaRPr lang="en-GB" sz="2800" b="1" dirty="0">
                  <a:solidFill>
                    <a:srgbClr val="586EC0"/>
                  </a:solidFill>
                  <a:latin typeface="Century Gothic" panose="020B0502020202020204" pitchFamily="34" charset="0"/>
                  <a:cs typeface="Calibri" panose="020F0502020204030204" pitchFamily="34" charset="0"/>
                </a:endParaRPr>
              </a:p>
              <a:p>
                <a:pPr marL="457200" indent="-457200">
                  <a:buAutoNum type="arabicPeriod"/>
                </a:pPr>
                <a:r>
                  <a:rPr lang="en-GB" sz="2400" b="1" dirty="0">
                    <a:solidFill>
                      <a:srgbClr val="586EC0"/>
                    </a:solidFill>
                    <a:latin typeface="Century Gothic" panose="020B0502020202020204" pitchFamily="34" charset="0"/>
                    <a:cs typeface="Calibri" panose="020F0502020204030204" pitchFamily="34" charset="0"/>
                  </a:rPr>
                  <a:t>A decelerating object is slowing down.</a:t>
                </a:r>
              </a:p>
              <a:p>
                <a:pPr marL="457200" indent="-457200">
                  <a:buAutoNum type="arabicPeriod"/>
                </a:pPr>
                <a:r>
                  <a:rPr lang="en-GB" sz="2400" b="1" dirty="0">
                    <a:solidFill>
                      <a:srgbClr val="586EC0"/>
                    </a:solidFill>
                    <a:latin typeface="Century Gothic" panose="020B0502020202020204" pitchFamily="34" charset="0"/>
                    <a:cs typeface="Calibri" panose="020F0502020204030204" pitchFamily="34" charset="0"/>
                  </a:rPr>
                  <a:t>When calculating deceleration, it must always be a </a:t>
                </a:r>
                <a:r>
                  <a:rPr lang="en-GB" sz="2400" b="1" u="sng" dirty="0">
                    <a:solidFill>
                      <a:srgbClr val="586EC0"/>
                    </a:solidFill>
                    <a:latin typeface="Century Gothic" panose="020B0502020202020204" pitchFamily="34" charset="0"/>
                    <a:cs typeface="Calibri" panose="020F0502020204030204" pitchFamily="34" charset="0"/>
                  </a:rPr>
                  <a:t>negative </a:t>
                </a:r>
                <a:r>
                  <a:rPr lang="en-GB" sz="2400" b="1" dirty="0">
                    <a:solidFill>
                      <a:srgbClr val="586EC0"/>
                    </a:solidFill>
                    <a:latin typeface="Century Gothic" panose="020B0502020202020204" pitchFamily="34" charset="0"/>
                    <a:cs typeface="Calibri" panose="020F0502020204030204" pitchFamily="34" charset="0"/>
                  </a:rPr>
                  <a:t> number.</a:t>
                </a:r>
              </a:p>
              <a:p>
                <a:pPr marL="457200" indent="-457200">
                  <a:buAutoNum type="arabicPeriod"/>
                </a:pPr>
                <a:r>
                  <a:rPr lang="en-GB" sz="2400" b="1" dirty="0">
                    <a:solidFill>
                      <a:srgbClr val="586EC0"/>
                    </a:solidFill>
                    <a:latin typeface="Century Gothic" panose="020B0502020202020204" pitchFamily="34" charset="0"/>
                    <a:cs typeface="Calibri" panose="020F0502020204030204" pitchFamily="34" charset="0"/>
                  </a:rPr>
                  <a:t>The value for acceleration due to gravity is 9.8m/s</a:t>
                </a:r>
                <a:r>
                  <a:rPr lang="en-GB" sz="2400" b="1" baseline="30000" dirty="0">
                    <a:solidFill>
                      <a:srgbClr val="586EC0"/>
                    </a:solidFill>
                    <a:latin typeface="Century Gothic" panose="020B0502020202020204" pitchFamily="34" charset="0"/>
                    <a:cs typeface="Calibri" panose="020F0502020204030204" pitchFamily="34" charset="0"/>
                  </a:rPr>
                  <a:t>2</a:t>
                </a:r>
                <a:r>
                  <a:rPr lang="en-GB" sz="2400" b="1" dirty="0">
                    <a:solidFill>
                      <a:srgbClr val="586EC0"/>
                    </a:solidFill>
                    <a:latin typeface="Century Gothic" panose="020B0502020202020204" pitchFamily="34" charset="0"/>
                    <a:cs typeface="Calibri" panose="020F0502020204030204" pitchFamily="34" charset="0"/>
                  </a:rPr>
                  <a:t>.</a:t>
                </a:r>
              </a:p>
              <a:p>
                <a:pPr marL="457200" indent="-457200">
                  <a:buAutoNum type="arabicPeriod"/>
                </a:pPr>
                <a:r>
                  <a:rPr lang="en-GB" sz="2400" b="1" dirty="0">
                    <a:solidFill>
                      <a:srgbClr val="586EC0"/>
                    </a:solidFill>
                    <a:latin typeface="Century Gothic" panose="020B0502020202020204" pitchFamily="34" charset="0"/>
                    <a:cs typeface="Calibri" panose="020F0502020204030204" pitchFamily="34" charset="0"/>
                  </a:rPr>
                  <a:t>As an object speeds up, its air resistance increases.</a:t>
                </a:r>
              </a:p>
              <a:p>
                <a:pPr marL="457200" indent="-457200">
                  <a:buAutoNum type="arabicPeriod"/>
                </a:pPr>
                <a:r>
                  <a:rPr lang="en-GB" sz="2400" b="1" dirty="0">
                    <a:solidFill>
                      <a:srgbClr val="586EC0"/>
                    </a:solidFill>
                    <a:latin typeface="Century Gothic" panose="020B0502020202020204" pitchFamily="34" charset="0"/>
                    <a:cs typeface="Calibri" panose="020F0502020204030204" pitchFamily="34" charset="0"/>
                  </a:rPr>
                  <a:t>An object at rest has a velocity of 0 m/s.</a:t>
                </a:r>
              </a:p>
              <a:p>
                <a:pPr marL="457200" indent="-457200">
                  <a:buAutoNum type="arabicPeriod"/>
                </a:pPr>
                <a:endParaRPr lang="en-GB" sz="2400" b="1" dirty="0">
                  <a:solidFill>
                    <a:schemeClr val="accent2">
                      <a:lumMod val="60000"/>
                      <a:lumOff val="40000"/>
                    </a:schemeClr>
                  </a:solidFill>
                  <a:latin typeface="Century Gothic" panose="020B0502020202020204" pitchFamily="34" charset="0"/>
                </a:endParaRPr>
              </a:p>
            </p:txBody>
          </p:sp>
        </mc:Choice>
        <mc:Fallback>
          <p:sp>
            <p:nvSpPr>
              <p:cNvPr id="6" name="TextBox 5">
                <a:extLst>
                  <a:ext uri="{FF2B5EF4-FFF2-40B4-BE49-F238E27FC236}">
                    <a16:creationId xmlns:a16="http://schemas.microsoft.com/office/drawing/2014/main" id="{03D33695-F3E3-458D-8D7E-F377F44F408A}"/>
                  </a:ext>
                </a:extLst>
              </p:cNvPr>
              <p:cNvSpPr txBox="1">
                <a:spLocks noRot="1" noChangeAspect="1" noMove="1" noResize="1" noEditPoints="1" noAdjustHandles="1" noChangeArrowheads="1" noChangeShapeType="1" noTextEdit="1"/>
              </p:cNvSpPr>
              <p:nvPr/>
            </p:nvSpPr>
            <p:spPr>
              <a:xfrm>
                <a:off x="428220" y="889069"/>
                <a:ext cx="11311342" cy="5432706"/>
              </a:xfrm>
              <a:prstGeom prst="rect">
                <a:avLst/>
              </a:prstGeom>
              <a:blipFill>
                <a:blip r:embed="rId3"/>
                <a:stretch>
                  <a:fillRect l="-785" t="-935"/>
                </a:stretch>
              </a:blipFill>
            </p:spPr>
            <p:txBody>
              <a:bodyPr/>
              <a:lstStyle/>
              <a:p>
                <a:r>
                  <a:rPr lang="en-GB">
                    <a:noFill/>
                  </a:rPr>
                  <a:t> </a:t>
                </a:r>
              </a:p>
            </p:txBody>
          </p:sp>
        </mc:Fallback>
      </mc:AlternateContent>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dirty="0">
                <a:latin typeface="Century Gothic" panose="020B0502020202020204" pitchFamily="34" charset="0"/>
              </a:rPr>
              <a:t>Drill answers</a:t>
            </a:r>
            <a:endParaRPr lang="en-US" sz="2800" dirty="0">
              <a:latin typeface="Century Gothic" panose="020B0502020202020204" pitchFamily="34" charset="0"/>
            </a:endParaRPr>
          </a:p>
        </p:txBody>
      </p:sp>
    </p:spTree>
    <p:extLst>
      <p:ext uri="{BB962C8B-B14F-4D97-AF65-F5344CB8AC3E}">
        <p14:creationId xmlns:p14="http://schemas.microsoft.com/office/powerpoint/2010/main" val="219492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9" end="9"/>
                                            </p:txEl>
                                          </p:spTgt>
                                        </p:tgtEl>
                                        <p:attrNameLst>
                                          <p:attrName>style.visibility</p:attrName>
                                        </p:attrNameLst>
                                      </p:cBhvr>
                                      <p:to>
                                        <p:strVal val="visible"/>
                                      </p:to>
                                    </p:set>
                                    <p:animEffect transition="in" filter="fade">
                                      <p:cBhvr>
                                        <p:cTn id="52" dur="500"/>
                                        <p:tgtEl>
                                          <p:spTgt spid="6">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xEl>
                                              <p:pRg st="10" end="10"/>
                                            </p:txEl>
                                          </p:spTgt>
                                        </p:tgtEl>
                                        <p:attrNameLst>
                                          <p:attrName>style.visibility</p:attrName>
                                        </p:attrNameLst>
                                      </p:cBhvr>
                                      <p:to>
                                        <p:strVal val="visible"/>
                                      </p:to>
                                    </p:set>
                                    <p:animEffect transition="in" filter="fade">
                                      <p:cBhvr>
                                        <p:cTn id="57" dur="500"/>
                                        <p:tgtEl>
                                          <p:spTgt spid="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540000" y="247525"/>
            <a:ext cx="10620000" cy="418153"/>
          </a:xfrm>
        </p:spPr>
        <p:txBody>
          <a:bodyPr/>
          <a:lstStyle/>
          <a:p>
            <a:r>
              <a:rPr lang="en-US">
                <a:latin typeface="Century Gothic" panose="020B0502020202020204" pitchFamily="34" charset="0"/>
              </a:rPr>
              <a:t>How many links can you make between acceleration and forces?</a:t>
            </a:r>
          </a:p>
        </p:txBody>
      </p:sp>
      <p:pic>
        <p:nvPicPr>
          <p:cNvPr id="4" name="Picture 3" descr="Icon&#10;&#10;Description automatically generated">
            <a:extLst>
              <a:ext uri="{FF2B5EF4-FFF2-40B4-BE49-F238E27FC236}">
                <a16:creationId xmlns:a16="http://schemas.microsoft.com/office/drawing/2014/main" id="{8638FC5D-1501-0D4D-A667-9002C745264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49196" y="1020037"/>
            <a:ext cx="7735222" cy="5491417"/>
          </a:xfrm>
          <a:prstGeom prst="rect">
            <a:avLst/>
          </a:prstGeom>
        </p:spPr>
      </p:pic>
      <p:pic>
        <p:nvPicPr>
          <p:cNvPr id="5" name="Picture 4" descr="Watch Tesla's new Roadster show off its record-breaking speed | TechCrunch">
            <a:extLst>
              <a:ext uri="{FF2B5EF4-FFF2-40B4-BE49-F238E27FC236}">
                <a16:creationId xmlns:a16="http://schemas.microsoft.com/office/drawing/2014/main" id="{D64E278B-910B-7A4A-B82B-D685A228669C}"/>
              </a:ext>
            </a:extLst>
          </p:cNvPr>
          <p:cNvPicPr>
            <a:picLocks noChangeAspect="1" noChangeArrowheads="1" noCrop="1"/>
          </p:cNvPicPr>
          <p:nvPr/>
        </p:nvPicPr>
        <p:blipFill>
          <a:blip r:embed="rId4">
            <a:extLst>
              <a:ext uri="{28A0092B-C50C-407E-A947-70E740481C1C}">
                <a14:useLocalDpi xmlns:a14="http://schemas.microsoft.com/office/drawing/2010/main"/>
              </a:ext>
            </a:extLst>
          </a:blip>
          <a:srcRect/>
          <a:stretch>
            <a:fillRect/>
          </a:stretch>
        </p:blipFill>
        <p:spPr bwMode="auto">
          <a:xfrm>
            <a:off x="540000" y="915748"/>
            <a:ext cx="4475848" cy="251325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3CC3E35-656C-BA46-87DC-41A8920A89D4}"/>
              </a:ext>
            </a:extLst>
          </p:cNvPr>
          <p:cNvSpPr txBox="1"/>
          <p:nvPr/>
        </p:nvSpPr>
        <p:spPr>
          <a:xfrm>
            <a:off x="540000" y="3765745"/>
            <a:ext cx="5270995" cy="1477328"/>
          </a:xfrm>
          <a:prstGeom prst="rect">
            <a:avLst/>
          </a:prstGeom>
          <a:noFill/>
        </p:spPr>
        <p:txBody>
          <a:bodyPr wrap="none" rtlCol="0">
            <a:spAutoFit/>
          </a:bodyPr>
          <a:lstStyle/>
          <a:p>
            <a:r>
              <a:rPr lang="en-GB" i="1">
                <a:latin typeface="Century Gothic" panose="020B0502020202020204" pitchFamily="34" charset="0"/>
              </a:rPr>
              <a:t>What is acceleration?</a:t>
            </a:r>
          </a:p>
          <a:p>
            <a:endParaRPr lang="en-GB" i="1">
              <a:latin typeface="Century Gothic" panose="020B0502020202020204" pitchFamily="34" charset="0"/>
            </a:endParaRPr>
          </a:p>
          <a:p>
            <a:r>
              <a:rPr lang="en-GB" i="1">
                <a:latin typeface="Century Gothic" panose="020B0502020202020204" pitchFamily="34" charset="0"/>
              </a:rPr>
              <a:t>What are balanced and unbalanced forces?</a:t>
            </a:r>
          </a:p>
          <a:p>
            <a:endParaRPr lang="en-GB" i="1">
              <a:latin typeface="Century Gothic" panose="020B0502020202020204" pitchFamily="34" charset="0"/>
            </a:endParaRPr>
          </a:p>
          <a:p>
            <a:r>
              <a:rPr lang="en-GB" i="1">
                <a:latin typeface="Century Gothic" panose="020B0502020202020204" pitchFamily="34" charset="0"/>
              </a:rPr>
              <a:t>What is Newton’s First Law?</a:t>
            </a:r>
          </a:p>
        </p:txBody>
      </p:sp>
    </p:spTree>
    <p:extLst>
      <p:ext uri="{BB962C8B-B14F-4D97-AF65-F5344CB8AC3E}">
        <p14:creationId xmlns:p14="http://schemas.microsoft.com/office/powerpoint/2010/main" val="41055033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195160" y="179616"/>
            <a:ext cx="11184992" cy="370823"/>
          </a:xfrm>
        </p:spPr>
        <p:txBody>
          <a:bodyPr>
            <a:noAutofit/>
          </a:bodyPr>
          <a:lstStyle/>
          <a:p>
            <a:pPr>
              <a:lnSpc>
                <a:spcPct val="100000"/>
              </a:lnSpc>
            </a:pPr>
            <a:r>
              <a:rPr lang="en-GB" dirty="0">
                <a:latin typeface="Century Gothic" panose="020B0502020202020204" pitchFamily="34" charset="0"/>
              </a:rPr>
              <a:t>Compare: </a:t>
            </a:r>
            <a:r>
              <a:rPr lang="en-GB" i="1" dirty="0">
                <a:latin typeface="Century Gothic" panose="020B0502020202020204" pitchFamily="34" charset="0"/>
              </a:rPr>
              <a:t>to outline the similarities and/or differences between things</a:t>
            </a:r>
          </a:p>
        </p:txBody>
      </p:sp>
      <p:pic>
        <p:nvPicPr>
          <p:cNvPr id="9" name="Picture 8" descr="Shape, arrow&#10;&#10;Description automatically generated">
            <a:extLst>
              <a:ext uri="{FF2B5EF4-FFF2-40B4-BE49-F238E27FC236}">
                <a16:creationId xmlns:a16="http://schemas.microsoft.com/office/drawing/2014/main" id="{2CE36EA6-B381-A147-8393-69D899304288}"/>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0290718" y="5571410"/>
            <a:ext cx="1182136" cy="1182136"/>
          </a:xfrm>
          <a:prstGeom prst="rect">
            <a:avLst/>
          </a:prstGeom>
        </p:spPr>
      </p:pic>
      <p:sp>
        <p:nvSpPr>
          <p:cNvPr id="10" name="TextBox 9">
            <a:extLst>
              <a:ext uri="{FF2B5EF4-FFF2-40B4-BE49-F238E27FC236}">
                <a16:creationId xmlns:a16="http://schemas.microsoft.com/office/drawing/2014/main" id="{2F345D93-0AA6-BF41-9185-7B4CBC662D77}"/>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1" name="TextBox 10">
            <a:extLst>
              <a:ext uri="{FF2B5EF4-FFF2-40B4-BE49-F238E27FC236}">
                <a16:creationId xmlns:a16="http://schemas.microsoft.com/office/drawing/2014/main" id="{86229926-F17F-CF4B-83CE-B5F03F8BE6AA}"/>
              </a:ext>
            </a:extLst>
          </p:cNvPr>
          <p:cNvSpPr txBox="1"/>
          <p:nvPr/>
        </p:nvSpPr>
        <p:spPr>
          <a:xfrm>
            <a:off x="218921" y="2505900"/>
            <a:ext cx="2339513"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Model answer:</a:t>
            </a:r>
          </a:p>
        </p:txBody>
      </p:sp>
      <p:sp>
        <p:nvSpPr>
          <p:cNvPr id="2" name="Rectangle 1">
            <a:extLst>
              <a:ext uri="{FF2B5EF4-FFF2-40B4-BE49-F238E27FC236}">
                <a16:creationId xmlns:a16="http://schemas.microsoft.com/office/drawing/2014/main" id="{ECAA0B01-764C-9542-A4BF-925FC217C5C6}"/>
              </a:ext>
            </a:extLst>
          </p:cNvPr>
          <p:cNvSpPr/>
          <p:nvPr/>
        </p:nvSpPr>
        <p:spPr>
          <a:xfrm>
            <a:off x="6885482" y="1040501"/>
            <a:ext cx="4207239" cy="4524315"/>
          </a:xfrm>
          <a:prstGeom prst="rect">
            <a:avLst/>
          </a:prstGeom>
        </p:spPr>
        <p:txBody>
          <a:bodyPr wrap="square">
            <a:spAutoFit/>
          </a:bodyPr>
          <a:lstStyle/>
          <a:p>
            <a:r>
              <a:rPr lang="en-GB" sz="2400">
                <a:latin typeface="Century Gothic" panose="020B0502020202020204" pitchFamily="34" charset="0"/>
              </a:rPr>
              <a:t>To ‘compare’, your answer should:</a:t>
            </a:r>
          </a:p>
          <a:p>
            <a:endParaRPr lang="en-GB" sz="2400">
              <a:latin typeface="Century Gothic" panose="020B0502020202020204" pitchFamily="34" charset="0"/>
            </a:endParaRPr>
          </a:p>
          <a:p>
            <a:pPr indent="-285750">
              <a:buFont typeface="Arial" panose="020B0604020202020204" pitchFamily="34" charset="0"/>
              <a:buChar char="•"/>
            </a:pPr>
            <a:r>
              <a:rPr lang="en-GB" sz="2400">
                <a:latin typeface="Century Gothic" panose="020B0502020202020204" pitchFamily="34" charset="0"/>
              </a:rPr>
              <a:t>Give </a:t>
            </a:r>
            <a:r>
              <a:rPr lang="en-GB" sz="2400" b="1">
                <a:latin typeface="Century Gothic" panose="020B0502020202020204" pitchFamily="34" charset="0"/>
              </a:rPr>
              <a:t>similarities.</a:t>
            </a:r>
          </a:p>
          <a:p>
            <a:endParaRPr lang="en-GB" sz="2400">
              <a:latin typeface="Century Gothic" panose="020B0502020202020204" pitchFamily="34" charset="0"/>
            </a:endParaRPr>
          </a:p>
          <a:p>
            <a:pPr indent="-285750">
              <a:buFont typeface="Arial" panose="020B0604020202020204" pitchFamily="34" charset="0"/>
              <a:buChar char="•"/>
            </a:pPr>
            <a:r>
              <a:rPr lang="en-GB" sz="2400">
                <a:latin typeface="Century Gothic" panose="020B0502020202020204" pitchFamily="34" charset="0"/>
              </a:rPr>
              <a:t>Write </a:t>
            </a:r>
            <a:r>
              <a:rPr lang="en-GB" sz="2400" b="1">
                <a:latin typeface="Century Gothic" panose="020B0502020202020204" pitchFamily="34" charset="0"/>
              </a:rPr>
              <a:t>paired statements </a:t>
            </a:r>
            <a:r>
              <a:rPr lang="en-GB" sz="2400">
                <a:latin typeface="Century Gothic" panose="020B0502020202020204" pitchFamily="34" charset="0"/>
              </a:rPr>
              <a:t>that </a:t>
            </a:r>
            <a:r>
              <a:rPr lang="en-GB" sz="2400" b="1">
                <a:latin typeface="Century Gothic" panose="020B0502020202020204" pitchFamily="34" charset="0"/>
              </a:rPr>
              <a:t>show differences relating to the same feature</a:t>
            </a:r>
            <a:r>
              <a:rPr lang="en-GB" sz="2400">
                <a:latin typeface="Century Gothic" panose="020B0502020202020204" pitchFamily="34" charset="0"/>
              </a:rPr>
              <a:t>. </a:t>
            </a:r>
          </a:p>
          <a:p>
            <a:pPr indent="-285750">
              <a:buFont typeface="Arial" panose="020B0604020202020204" pitchFamily="34" charset="0"/>
              <a:buChar char="•"/>
            </a:pPr>
            <a:endParaRPr lang="en-GB" sz="2400">
              <a:latin typeface="Century Gothic" panose="020B0502020202020204" pitchFamily="34" charset="0"/>
            </a:endParaRPr>
          </a:p>
          <a:p>
            <a:pPr indent="-285750">
              <a:buFont typeface="Arial" panose="020B0604020202020204" pitchFamily="34" charset="0"/>
              <a:buChar char="•"/>
            </a:pPr>
            <a:r>
              <a:rPr lang="en-GB" sz="2400">
                <a:latin typeface="Century Gothic" panose="020B0502020202020204" pitchFamily="34" charset="0"/>
              </a:rPr>
              <a:t>Use the term ‘</a:t>
            </a:r>
            <a:r>
              <a:rPr lang="en-GB" sz="2400" b="1">
                <a:latin typeface="Century Gothic" panose="020B0502020202020204" pitchFamily="34" charset="0"/>
              </a:rPr>
              <a:t>whereas</a:t>
            </a:r>
            <a:r>
              <a:rPr lang="en-GB" sz="2400">
                <a:latin typeface="Century Gothic" panose="020B0502020202020204" pitchFamily="34" charset="0"/>
              </a:rPr>
              <a:t>’ to link your statements. </a:t>
            </a:r>
          </a:p>
        </p:txBody>
      </p:sp>
      <p:sp>
        <p:nvSpPr>
          <p:cNvPr id="12" name="TextBox 11">
            <a:extLst>
              <a:ext uri="{FF2B5EF4-FFF2-40B4-BE49-F238E27FC236}">
                <a16:creationId xmlns:a16="http://schemas.microsoft.com/office/drawing/2014/main" id="{5260C366-7E1D-194A-B3B8-5D88D6B8DA7F}"/>
              </a:ext>
            </a:extLst>
          </p:cNvPr>
          <p:cNvSpPr txBox="1"/>
          <p:nvPr/>
        </p:nvSpPr>
        <p:spPr>
          <a:xfrm>
            <a:off x="247497" y="1159302"/>
            <a:ext cx="6231755" cy="1200329"/>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Compare</a:t>
            </a:r>
            <a:r>
              <a:rPr lang="en-US" sz="2400" dirty="0">
                <a:latin typeface="Century Gothic" panose="020B0502020202020204" pitchFamily="34" charset="0"/>
              </a:rPr>
              <a:t> </a:t>
            </a:r>
            <a:r>
              <a:rPr lang="en-GB" sz="2400" dirty="0">
                <a:latin typeface="Century Gothic" panose="020B0502020202020204" pitchFamily="34" charset="0"/>
              </a:rPr>
              <a:t>the </a:t>
            </a:r>
            <a:r>
              <a:rPr lang="en-GB" sz="2400" b="1" dirty="0">
                <a:latin typeface="Century Gothic" panose="020B0502020202020204" pitchFamily="34" charset="0"/>
              </a:rPr>
              <a:t>forces</a:t>
            </a:r>
            <a:r>
              <a:rPr lang="en-GB" sz="2400" dirty="0">
                <a:latin typeface="Century Gothic" panose="020B0502020202020204" pitchFamily="34" charset="0"/>
              </a:rPr>
              <a:t> acting on an object that is </a:t>
            </a:r>
            <a:r>
              <a:rPr lang="en-GB" sz="2400" b="1" dirty="0">
                <a:latin typeface="Century Gothic" panose="020B0502020202020204" pitchFamily="34" charset="0"/>
              </a:rPr>
              <a:t>accelerating</a:t>
            </a:r>
            <a:r>
              <a:rPr lang="en-GB" sz="2400" dirty="0">
                <a:latin typeface="Century Gothic" panose="020B0502020202020204" pitchFamily="34" charset="0"/>
              </a:rPr>
              <a:t> and an object that is travelling at </a:t>
            </a:r>
            <a:r>
              <a:rPr lang="en-GB" sz="2400" b="1" dirty="0">
                <a:latin typeface="Century Gothic" panose="020B0502020202020204" pitchFamily="34" charset="0"/>
              </a:rPr>
              <a:t>constant</a:t>
            </a:r>
            <a:r>
              <a:rPr lang="en-GB" sz="2400" dirty="0">
                <a:latin typeface="Century Gothic" panose="020B0502020202020204" pitchFamily="34" charset="0"/>
              </a:rPr>
              <a:t> </a:t>
            </a:r>
            <a:r>
              <a:rPr lang="en-GB" sz="2400" b="1" dirty="0">
                <a:latin typeface="Century Gothic" panose="020B0502020202020204" pitchFamily="34" charset="0"/>
              </a:rPr>
              <a:t>velocity.</a:t>
            </a:r>
            <a:endParaRPr lang="en-US" sz="2400" b="1" dirty="0">
              <a:latin typeface="Century Gothic" panose="020B0502020202020204" pitchFamily="34" charset="0"/>
            </a:endParaRPr>
          </a:p>
        </p:txBody>
      </p:sp>
      <p:sp>
        <p:nvSpPr>
          <p:cNvPr id="13" name="TextBox 12">
            <a:extLst>
              <a:ext uri="{FF2B5EF4-FFF2-40B4-BE49-F238E27FC236}">
                <a16:creationId xmlns:a16="http://schemas.microsoft.com/office/drawing/2014/main" id="{9C82B478-8D42-434F-8DE3-481095345279}"/>
              </a:ext>
            </a:extLst>
          </p:cNvPr>
          <p:cNvSpPr txBox="1"/>
          <p:nvPr/>
        </p:nvSpPr>
        <p:spPr>
          <a:xfrm>
            <a:off x="247497" y="2902109"/>
            <a:ext cx="6445483" cy="2862322"/>
          </a:xfrm>
          <a:prstGeom prst="rect">
            <a:avLst/>
          </a:prstGeom>
          <a:noFill/>
          <a:ln>
            <a:noFill/>
          </a:ln>
        </p:spPr>
        <p:txBody>
          <a:bodyPr wrap="square" rtlCol="0">
            <a:spAutoFit/>
          </a:bodyPr>
          <a:lstStyle/>
          <a:p>
            <a:pPr marL="342900" indent="-342900">
              <a:buFont typeface="Arial" panose="020B0604020202020204" pitchFamily="34" charset="0"/>
              <a:buChar char="•"/>
            </a:pPr>
            <a:r>
              <a:rPr lang="en-US" u="sng" dirty="0">
                <a:solidFill>
                  <a:schemeClr val="accent1"/>
                </a:solidFill>
                <a:latin typeface="Century Gothic" panose="020B0502020202020204" pitchFamily="34" charset="0"/>
              </a:rPr>
              <a:t>Both</a:t>
            </a:r>
            <a:r>
              <a:rPr lang="en-US" b="1" dirty="0">
                <a:solidFill>
                  <a:schemeClr val="accent1"/>
                </a:solidFill>
                <a:latin typeface="Century Gothic" panose="020B0502020202020204" pitchFamily="34" charset="0"/>
              </a:rPr>
              <a:t> </a:t>
            </a:r>
            <a:r>
              <a:rPr lang="en-US" dirty="0">
                <a:solidFill>
                  <a:schemeClr val="accent1"/>
                </a:solidFill>
                <a:latin typeface="Century Gothic" panose="020B0502020202020204" pitchFamily="34" charset="0"/>
              </a:rPr>
              <a:t>objects can have forces acting on them in opposite directions</a:t>
            </a: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An object that is accelerating must have an </a:t>
            </a:r>
            <a:r>
              <a:rPr lang="en-US" b="1" dirty="0">
                <a:solidFill>
                  <a:schemeClr val="accent1"/>
                </a:solidFill>
                <a:latin typeface="Century Gothic" panose="020B0502020202020204" pitchFamily="34" charset="0"/>
              </a:rPr>
              <a:t>unbalanced force </a:t>
            </a:r>
            <a:r>
              <a:rPr lang="en-US" dirty="0">
                <a:solidFill>
                  <a:schemeClr val="accent1"/>
                </a:solidFill>
                <a:latin typeface="Century Gothic" panose="020B0502020202020204" pitchFamily="34" charset="0"/>
              </a:rPr>
              <a:t>acting on it, </a:t>
            </a:r>
            <a:r>
              <a:rPr lang="en-US" u="sng" dirty="0">
                <a:solidFill>
                  <a:schemeClr val="accent1"/>
                </a:solidFill>
                <a:latin typeface="Century Gothic" panose="020B0502020202020204" pitchFamily="34" charset="0"/>
              </a:rPr>
              <a:t>whereas</a:t>
            </a:r>
            <a:r>
              <a:rPr lang="en-US" dirty="0">
                <a:solidFill>
                  <a:schemeClr val="accent1"/>
                </a:solidFill>
                <a:latin typeface="Century Gothic" panose="020B0502020202020204" pitchFamily="34" charset="0"/>
              </a:rPr>
              <a:t> an object that is travelling at constant velocity must have </a:t>
            </a:r>
            <a:r>
              <a:rPr lang="en-US" b="1" dirty="0">
                <a:solidFill>
                  <a:schemeClr val="accent1"/>
                </a:solidFill>
                <a:latin typeface="Century Gothic" panose="020B0502020202020204" pitchFamily="34" charset="0"/>
              </a:rPr>
              <a:t>balanced forces </a:t>
            </a:r>
            <a:r>
              <a:rPr lang="en-US" dirty="0">
                <a:solidFill>
                  <a:schemeClr val="accent1"/>
                </a:solidFill>
                <a:latin typeface="Century Gothic" panose="020B0502020202020204" pitchFamily="34" charset="0"/>
              </a:rPr>
              <a:t>acting on it</a:t>
            </a: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Balanced forces are </a:t>
            </a:r>
            <a:r>
              <a:rPr lang="en-US" b="1" dirty="0">
                <a:solidFill>
                  <a:schemeClr val="accent1"/>
                </a:solidFill>
                <a:latin typeface="Century Gothic" panose="020B0502020202020204" pitchFamily="34" charset="0"/>
              </a:rPr>
              <a:t>equal</a:t>
            </a:r>
            <a:r>
              <a:rPr lang="en-US" dirty="0">
                <a:solidFill>
                  <a:schemeClr val="accent1"/>
                </a:solidFill>
                <a:latin typeface="Century Gothic" panose="020B0502020202020204" pitchFamily="34" charset="0"/>
              </a:rPr>
              <a:t> in </a:t>
            </a:r>
            <a:r>
              <a:rPr lang="en-US" b="1" dirty="0">
                <a:solidFill>
                  <a:schemeClr val="accent1"/>
                </a:solidFill>
                <a:latin typeface="Century Gothic" panose="020B0502020202020204" pitchFamily="34" charset="0"/>
              </a:rPr>
              <a:t>magnitude</a:t>
            </a:r>
            <a:r>
              <a:rPr lang="en-US" dirty="0">
                <a:solidFill>
                  <a:schemeClr val="accent1"/>
                </a:solidFill>
                <a:latin typeface="Century Gothic" panose="020B0502020202020204" pitchFamily="34" charset="0"/>
              </a:rPr>
              <a:t> and </a:t>
            </a:r>
            <a:r>
              <a:rPr lang="en-US" b="1" dirty="0">
                <a:solidFill>
                  <a:schemeClr val="accent1"/>
                </a:solidFill>
                <a:latin typeface="Century Gothic" panose="020B0502020202020204" pitchFamily="34" charset="0"/>
              </a:rPr>
              <a:t>opposite</a:t>
            </a:r>
            <a:r>
              <a:rPr lang="en-US" dirty="0">
                <a:solidFill>
                  <a:schemeClr val="accent1"/>
                </a:solidFill>
                <a:latin typeface="Century Gothic" panose="020B0502020202020204" pitchFamily="34" charset="0"/>
              </a:rPr>
              <a:t> in </a:t>
            </a:r>
            <a:r>
              <a:rPr lang="en-US" b="1" dirty="0">
                <a:solidFill>
                  <a:schemeClr val="accent1"/>
                </a:solidFill>
                <a:latin typeface="Century Gothic" panose="020B0502020202020204" pitchFamily="34" charset="0"/>
              </a:rPr>
              <a:t>direction</a:t>
            </a:r>
            <a:r>
              <a:rPr lang="en-US" dirty="0">
                <a:solidFill>
                  <a:schemeClr val="accent1"/>
                </a:solidFill>
                <a:latin typeface="Century Gothic" panose="020B0502020202020204" pitchFamily="34" charset="0"/>
              </a:rPr>
              <a:t>, </a:t>
            </a:r>
            <a:r>
              <a:rPr lang="en-US" u="sng" dirty="0">
                <a:solidFill>
                  <a:schemeClr val="accent1"/>
                </a:solidFill>
                <a:latin typeface="Century Gothic" panose="020B0502020202020204" pitchFamily="34" charset="0"/>
              </a:rPr>
              <a:t>whereas</a:t>
            </a:r>
            <a:r>
              <a:rPr lang="en-US" dirty="0">
                <a:solidFill>
                  <a:schemeClr val="accent1"/>
                </a:solidFill>
                <a:latin typeface="Century Gothic" panose="020B0502020202020204" pitchFamily="34" charset="0"/>
              </a:rPr>
              <a:t> unbalanced forces may be </a:t>
            </a:r>
            <a:r>
              <a:rPr lang="en-US" b="1" dirty="0">
                <a:solidFill>
                  <a:schemeClr val="accent1"/>
                </a:solidFill>
                <a:latin typeface="Century Gothic" panose="020B0502020202020204" pitchFamily="34" charset="0"/>
              </a:rPr>
              <a:t>opposite</a:t>
            </a:r>
            <a:r>
              <a:rPr lang="en-US" dirty="0">
                <a:solidFill>
                  <a:schemeClr val="accent1"/>
                </a:solidFill>
                <a:latin typeface="Century Gothic" panose="020B0502020202020204" pitchFamily="34" charset="0"/>
              </a:rPr>
              <a:t> in </a:t>
            </a:r>
            <a:r>
              <a:rPr lang="en-US" b="1" dirty="0">
                <a:solidFill>
                  <a:schemeClr val="accent1"/>
                </a:solidFill>
                <a:latin typeface="Century Gothic" panose="020B0502020202020204" pitchFamily="34" charset="0"/>
              </a:rPr>
              <a:t>direction</a:t>
            </a:r>
            <a:r>
              <a:rPr lang="en-US" dirty="0">
                <a:solidFill>
                  <a:schemeClr val="accent1"/>
                </a:solidFill>
                <a:latin typeface="Century Gothic" panose="020B0502020202020204" pitchFamily="34" charset="0"/>
              </a:rPr>
              <a:t> but </a:t>
            </a:r>
            <a:r>
              <a:rPr lang="en-US" b="1" dirty="0">
                <a:solidFill>
                  <a:schemeClr val="accent1"/>
                </a:solidFill>
                <a:latin typeface="Century Gothic" panose="020B0502020202020204" pitchFamily="34" charset="0"/>
              </a:rPr>
              <a:t>not equal </a:t>
            </a:r>
            <a:r>
              <a:rPr lang="en-US" dirty="0">
                <a:solidFill>
                  <a:schemeClr val="accent1"/>
                </a:solidFill>
                <a:latin typeface="Century Gothic" panose="020B0502020202020204" pitchFamily="34" charset="0"/>
              </a:rPr>
              <a:t>in </a:t>
            </a:r>
            <a:r>
              <a:rPr lang="en-US" b="1" dirty="0">
                <a:solidFill>
                  <a:schemeClr val="accent1"/>
                </a:solidFill>
                <a:latin typeface="Century Gothic" panose="020B0502020202020204" pitchFamily="34" charset="0"/>
              </a:rPr>
              <a:t>magnitude</a:t>
            </a:r>
          </a:p>
        </p:txBody>
      </p:sp>
    </p:spTree>
    <p:extLst>
      <p:ext uri="{BB962C8B-B14F-4D97-AF65-F5344CB8AC3E}">
        <p14:creationId xmlns:p14="http://schemas.microsoft.com/office/powerpoint/2010/main" val="272691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91"/>
        <p:cNvGrpSpPr/>
        <p:nvPr/>
      </p:nvGrpSpPr>
      <p:grpSpPr>
        <a:xfrm>
          <a:off x="0" y="0"/>
          <a:ext cx="0" cy="0"/>
          <a:chOff x="0" y="0"/>
          <a:chExt cx="0" cy="0"/>
        </a:xfrm>
      </p:grpSpPr>
      <p:sp>
        <p:nvSpPr>
          <p:cNvPr id="194" name="Google Shape;194;p8"/>
          <p:cNvSpPr txBox="1"/>
          <p:nvPr/>
        </p:nvSpPr>
        <p:spPr>
          <a:xfrm>
            <a:off x="540000" y="1080000"/>
            <a:ext cx="5556000" cy="3323987"/>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Complete the worksheet on acceleration. </a:t>
            </a:r>
          </a:p>
          <a:p>
            <a:endParaRPr lang="en-GB" sz="2400">
              <a:latin typeface="Century Gothic" panose="020B0502020202020204" pitchFamily="34" charset="0"/>
            </a:endParaRPr>
          </a:p>
          <a:p>
            <a:r>
              <a:rPr lang="en-GB" sz="2400">
                <a:latin typeface="Century Gothic" panose="020B0502020202020204" pitchFamily="34" charset="0"/>
              </a:rPr>
              <a:t>Show clear working, including the equation you use.</a:t>
            </a:r>
          </a:p>
          <a:p>
            <a:endParaRPr lang="en-GB" sz="2400">
              <a:latin typeface="Century Gothic" panose="020B0502020202020204" pitchFamily="34" charset="0"/>
            </a:endParaRPr>
          </a:p>
          <a:p>
            <a:r>
              <a:rPr lang="en-GB" sz="2400">
                <a:latin typeface="Century Gothic" panose="020B0502020202020204" pitchFamily="34" charset="0"/>
              </a:rPr>
              <a:t>Remember to include units and direction where necessary. </a:t>
            </a:r>
          </a:p>
          <a:p>
            <a:endParaRPr lang="en-GB" sz="2400">
              <a:latin typeface="Century Gothic" panose="020B0502020202020204" pitchFamily="34" charset="0"/>
            </a:endParaRPr>
          </a:p>
        </p:txBody>
      </p:sp>
      <p:sp>
        <p:nvSpPr>
          <p:cNvPr id="2" name="Title 1">
            <a:extLst>
              <a:ext uri="{FF2B5EF4-FFF2-40B4-BE49-F238E27FC236}">
                <a16:creationId xmlns:a16="http://schemas.microsoft.com/office/drawing/2014/main" id="{FD193C2C-0350-CD4B-9881-FD7125D2E88F}"/>
              </a:ext>
            </a:extLst>
          </p:cNvPr>
          <p:cNvSpPr>
            <a:spLocks noGrp="1"/>
          </p:cNvSpPr>
          <p:nvPr>
            <p:ph type="title"/>
          </p:nvPr>
        </p:nvSpPr>
        <p:spPr/>
        <p:txBody>
          <a:bodyPr>
            <a:normAutofit/>
          </a:bodyPr>
          <a:lstStyle/>
          <a:p>
            <a:pPr lvl="0">
              <a:lnSpc>
                <a:spcPct val="150000"/>
              </a:lnSpc>
              <a:spcBef>
                <a:spcPts val="0"/>
              </a:spcBef>
            </a:pPr>
            <a:r>
              <a:rPr lang="en-GB">
                <a:solidFill>
                  <a:schemeClr val="dk1"/>
                </a:solidFill>
                <a:latin typeface="Century Gothic"/>
                <a:ea typeface="Century Gothic"/>
                <a:cs typeface="Century Gothic"/>
                <a:sym typeface="Century Gothic"/>
              </a:rPr>
              <a:t>Acceleration</a:t>
            </a:r>
          </a:p>
        </p:txBody>
      </p:sp>
      <p:pic>
        <p:nvPicPr>
          <p:cNvPr id="6" name="Picture 5" descr="Graphical user interface, text, application&#10;&#10;Description automatically generated">
            <a:extLst>
              <a:ext uri="{FF2B5EF4-FFF2-40B4-BE49-F238E27FC236}">
                <a16:creationId xmlns:a16="http://schemas.microsoft.com/office/drawing/2014/main" id="{E1D6716D-DE49-D04D-81DA-E7BE85F95888}"/>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970102" y="26687"/>
            <a:ext cx="4490917" cy="6364990"/>
          </a:xfrm>
          <a:prstGeom prst="rect">
            <a:avLst/>
          </a:prstGeom>
          <a:ln>
            <a:solidFill>
              <a:schemeClr val="tx1"/>
            </a:solidFill>
          </a:ln>
        </p:spPr>
      </p:pic>
      <p:pic>
        <p:nvPicPr>
          <p:cNvPr id="4" name="Picture 3" descr="Graphical user interface, text, application, email&#10;&#10;Description automatically generated">
            <a:extLst>
              <a:ext uri="{FF2B5EF4-FFF2-40B4-BE49-F238E27FC236}">
                <a16:creationId xmlns:a16="http://schemas.microsoft.com/office/drawing/2014/main" id="{F07D88D7-9099-3C4F-992C-1FB0C9ECC431}"/>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6391492" y="719999"/>
            <a:ext cx="4490917" cy="6360232"/>
          </a:xfrm>
          <a:prstGeom prst="rect">
            <a:avLst/>
          </a:prstGeom>
          <a:ln>
            <a:solidFill>
              <a:schemeClr val="tx1"/>
            </a:solid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9B04F-740F-A964-0856-90299F3C6C9C}"/>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5" name="Rectangle 4">
            <a:extLst>
              <a:ext uri="{FF2B5EF4-FFF2-40B4-BE49-F238E27FC236}">
                <a16:creationId xmlns:a16="http://schemas.microsoft.com/office/drawing/2014/main" id="{0CDEC06B-B571-4A15-0956-C130F49ED857}"/>
              </a:ext>
            </a:extLst>
          </p:cNvPr>
          <p:cNvSpPr/>
          <p:nvPr/>
        </p:nvSpPr>
        <p:spPr>
          <a:xfrm>
            <a:off x="-488889" y="719999"/>
            <a:ext cx="8103937" cy="733855"/>
          </a:xfrm>
          <a:prstGeom prst="rect">
            <a:avLst/>
          </a:prstGeom>
        </p:spPr>
        <p:txBody>
          <a:bodyPr wrap="square">
            <a:spAutoFit/>
          </a:bodyPr>
          <a:lstStyle/>
          <a:p>
            <a:pPr marL="914400">
              <a:lnSpc>
                <a:spcPct val="107000"/>
              </a:lnSpc>
              <a:spcAft>
                <a:spcPts val="800"/>
              </a:spcAft>
            </a:pPr>
            <a:r>
              <a:rPr lang="en-GB" sz="2000" b="1" dirty="0">
                <a:solidFill>
                  <a:schemeClr val="accent1"/>
                </a:solidFill>
                <a:latin typeface="Century Gothic" panose="020B0502020202020204" pitchFamily="34" charset="0"/>
                <a:ea typeface="Calibri" panose="020F0502020204030204" pitchFamily="34" charset="0"/>
              </a:rPr>
              <a:t>1. Acceleration is the rate of change in velocity, measured in m/s</a:t>
            </a:r>
            <a:r>
              <a:rPr lang="en-GB" sz="2000" b="1" baseline="30000" dirty="0">
                <a:solidFill>
                  <a:schemeClr val="accent1"/>
                </a:solidFill>
                <a:latin typeface="Century Gothic" panose="020B0502020202020204" pitchFamily="34" charset="0"/>
                <a:ea typeface="Calibri" panose="020F0502020204030204" pitchFamily="34" charset="0"/>
              </a:rPr>
              <a:t>2</a:t>
            </a:r>
            <a:endParaRPr lang="en-GB" sz="2000" dirty="0">
              <a:solidFill>
                <a:schemeClr val="accent1"/>
              </a:solidFill>
              <a:latin typeface="Calibri" panose="020F0502020204030204" pitchFamily="34" charset="0"/>
              <a:ea typeface="Calibri" panose="020F0502020204030204" pitchFamily="34" charset="0"/>
            </a:endParaRPr>
          </a:p>
        </p:txBody>
      </p:sp>
      <p:sp>
        <p:nvSpPr>
          <p:cNvPr id="6" name="Rectangle 5">
            <a:extLst>
              <a:ext uri="{FF2B5EF4-FFF2-40B4-BE49-F238E27FC236}">
                <a16:creationId xmlns:a16="http://schemas.microsoft.com/office/drawing/2014/main" id="{830E6EE7-AFB2-006D-41E5-F52FF19F09E9}"/>
              </a:ext>
            </a:extLst>
          </p:cNvPr>
          <p:cNvSpPr/>
          <p:nvPr/>
        </p:nvSpPr>
        <p:spPr>
          <a:xfrm>
            <a:off x="515079" y="2251524"/>
            <a:ext cx="6096000" cy="1392497"/>
          </a:xfrm>
          <a:prstGeom prst="rect">
            <a:avLst/>
          </a:prstGeom>
        </p:spPr>
        <p:txBody>
          <a:bodyPr>
            <a:spAutoFit/>
          </a:bodyPr>
          <a:lstStyle/>
          <a:p>
            <a:pPr lvl="0">
              <a:lnSpc>
                <a:spcPct val="107000"/>
              </a:lnSpc>
            </a:pPr>
            <a:r>
              <a:rPr lang="en-GB" sz="2000" b="1" dirty="0">
                <a:solidFill>
                  <a:schemeClr val="accent1"/>
                </a:solidFill>
                <a:latin typeface="Century Gothic" panose="020B0502020202020204" pitchFamily="34" charset="0"/>
                <a:ea typeface="Calibri" panose="020F0502020204030204" pitchFamily="34" charset="0"/>
              </a:rPr>
              <a:t>2.</a:t>
            </a:r>
          </a:p>
          <a:p>
            <a:pPr marL="342900" lvl="0" indent="-342900">
              <a:lnSpc>
                <a:spcPct val="107000"/>
              </a:lnSpc>
              <a:buFont typeface="Symbol" pitchFamily="2" charset="2"/>
              <a:buChar char=""/>
            </a:pPr>
            <a:r>
              <a:rPr lang="en-GB" sz="2000" b="1" dirty="0">
                <a:solidFill>
                  <a:schemeClr val="accent1"/>
                </a:solidFill>
                <a:latin typeface="Century Gothic" panose="020B0502020202020204" pitchFamily="34" charset="0"/>
                <a:ea typeface="Calibri" panose="020F0502020204030204" pitchFamily="34" charset="0"/>
              </a:rPr>
              <a:t>Speed up</a:t>
            </a:r>
            <a:endParaRPr lang="en-GB" sz="2000" dirty="0">
              <a:solidFill>
                <a:schemeClr val="accent1"/>
              </a:solidFill>
              <a:latin typeface="Calibri" panose="020F0502020204030204" pitchFamily="34" charset="0"/>
              <a:ea typeface="Calibri" panose="020F0502020204030204" pitchFamily="34" charset="0"/>
            </a:endParaRPr>
          </a:p>
          <a:p>
            <a:pPr marL="342900" lvl="0" indent="-342900">
              <a:lnSpc>
                <a:spcPct val="107000"/>
              </a:lnSpc>
              <a:buFont typeface="Symbol" pitchFamily="2" charset="2"/>
              <a:buChar char=""/>
            </a:pPr>
            <a:r>
              <a:rPr lang="en-GB" sz="2000" b="1" dirty="0">
                <a:solidFill>
                  <a:schemeClr val="accent1"/>
                </a:solidFill>
                <a:latin typeface="Century Gothic" panose="020B0502020202020204" pitchFamily="34" charset="0"/>
                <a:ea typeface="Calibri" panose="020F0502020204030204" pitchFamily="34" charset="0"/>
              </a:rPr>
              <a:t>Slow down</a:t>
            </a:r>
            <a:endParaRPr lang="en-GB" sz="2000" dirty="0">
              <a:solidFill>
                <a:schemeClr val="accent1"/>
              </a:solidFill>
              <a:latin typeface="Calibri" panose="020F0502020204030204" pitchFamily="34" charset="0"/>
              <a:ea typeface="Calibri" panose="020F0502020204030204" pitchFamily="34" charset="0"/>
            </a:endParaRPr>
          </a:p>
          <a:p>
            <a:pPr marL="342900" lvl="0" indent="-342900">
              <a:lnSpc>
                <a:spcPct val="107000"/>
              </a:lnSpc>
              <a:spcAft>
                <a:spcPts val="800"/>
              </a:spcAft>
              <a:buFont typeface="Symbol" pitchFamily="2" charset="2"/>
              <a:buChar char=""/>
            </a:pPr>
            <a:r>
              <a:rPr lang="en-GB" sz="2000" b="1" dirty="0">
                <a:solidFill>
                  <a:schemeClr val="accent1"/>
                </a:solidFill>
                <a:latin typeface="Century Gothic" panose="020B0502020202020204" pitchFamily="34" charset="0"/>
                <a:ea typeface="Calibri" panose="020F0502020204030204" pitchFamily="34" charset="0"/>
              </a:rPr>
              <a:t>Change direction</a:t>
            </a:r>
            <a:endParaRPr lang="en-GB" sz="2000" dirty="0">
              <a:solidFill>
                <a:schemeClr val="accent1"/>
              </a:solidFill>
              <a:latin typeface="Calibri" panose="020F0502020204030204" pitchFamily="34" charset="0"/>
              <a:ea typeface="Calibri" panose="020F0502020204030204" pitchFamily="34" charset="0"/>
            </a:endParaRPr>
          </a:p>
        </p:txBody>
      </p:sp>
      <p:sp>
        <p:nvSpPr>
          <p:cNvPr id="7" name="Rectangle 6">
            <a:extLst>
              <a:ext uri="{FF2B5EF4-FFF2-40B4-BE49-F238E27FC236}">
                <a16:creationId xmlns:a16="http://schemas.microsoft.com/office/drawing/2014/main" id="{D854539C-F2E7-10BD-A2B7-4FC498A5F74B}"/>
              </a:ext>
            </a:extLst>
          </p:cNvPr>
          <p:cNvSpPr/>
          <p:nvPr/>
        </p:nvSpPr>
        <p:spPr>
          <a:xfrm>
            <a:off x="-328613" y="4112370"/>
            <a:ext cx="6096000" cy="836447"/>
          </a:xfrm>
          <a:prstGeom prst="rect">
            <a:avLst/>
          </a:prstGeom>
        </p:spPr>
        <p:txBody>
          <a:bodyPr>
            <a:spAutoFit/>
          </a:bodyPr>
          <a:lstStyle/>
          <a:p>
            <a:pPr marL="914400">
              <a:lnSpc>
                <a:spcPct val="107000"/>
              </a:lnSpc>
              <a:spcAft>
                <a:spcPts val="800"/>
              </a:spcAft>
            </a:pPr>
            <a:r>
              <a:rPr lang="en-US" sz="2000"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3. a = </a:t>
            </a:r>
            <a:r>
              <a:rPr lang="el-GR" sz="2000"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sz="2000"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sz="2000" dirty="0">
              <a:solidFill>
                <a:schemeClr val="accent1"/>
              </a:solidFill>
              <a:latin typeface="Calibri" panose="020F0502020204030204" pitchFamily="34" charset="0"/>
              <a:ea typeface="Calibri" panose="020F0502020204030204" pitchFamily="34" charset="0"/>
            </a:endParaRPr>
          </a:p>
          <a:p>
            <a:pPr marL="914400">
              <a:lnSpc>
                <a:spcPct val="107000"/>
              </a:lnSpc>
              <a:spcAft>
                <a:spcPts val="800"/>
              </a:spcAft>
            </a:pPr>
            <a:r>
              <a:rPr lang="en-GB" sz="2000"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sz="2000" dirty="0">
              <a:solidFill>
                <a:schemeClr val="accent1"/>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6416429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2" name="Google Shape;92;g7947b471f8_0_186"/>
          <p:cNvSpPr txBox="1"/>
          <p:nvPr/>
        </p:nvSpPr>
        <p:spPr>
          <a:xfrm>
            <a:off x="522600" y="1127460"/>
            <a:ext cx="9626585" cy="4766618"/>
          </a:xfrm>
          <a:prstGeom prst="rect">
            <a:avLst/>
          </a:prstGeom>
          <a:noFill/>
          <a:ln>
            <a:noFill/>
          </a:ln>
        </p:spPr>
        <p:txBody>
          <a:bodyPr spcFirstLastPara="1" wrap="square" lIns="0" tIns="0" rIns="0" bIns="0" anchor="t" anchorCtr="0">
            <a:noAutofit/>
          </a:bodyPr>
          <a:lstStyle/>
          <a:p>
            <a:pPr marL="457200" marR="0" lvl="0" indent="-457200" algn="l" rtl="0">
              <a:spcBef>
                <a:spcPts val="0"/>
              </a:spcBef>
              <a:spcAft>
                <a:spcPts val="0"/>
              </a:spcAft>
              <a:buClr>
                <a:schemeClr val="dk1"/>
              </a:buClr>
              <a:buSzPts val="2400"/>
              <a:buFont typeface="Century Gothic"/>
              <a:buAutoNum type="arabicPeriod"/>
            </a:pPr>
            <a:r>
              <a:rPr lang="en-GB" sz="2400">
                <a:solidFill>
                  <a:schemeClr val="dk1"/>
                </a:solidFill>
                <a:latin typeface="Century Gothic" panose="020B0502020202020204" pitchFamily="34" charset="0"/>
                <a:ea typeface="Century Gothic"/>
                <a:cs typeface="Century Gothic"/>
                <a:sym typeface="Century Gothic"/>
              </a:rPr>
              <a:t>State Newton’s First Law.</a:t>
            </a: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a:solidFill>
                  <a:schemeClr val="dk1"/>
                </a:solidFill>
                <a:latin typeface="Century Gothic" panose="020B0502020202020204" pitchFamily="34" charset="0"/>
                <a:ea typeface="Century Gothic"/>
                <a:cs typeface="Century Gothic"/>
                <a:sym typeface="Century Gothic"/>
              </a:rPr>
              <a:t>State Newton’s Third Law.</a:t>
            </a: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a:solidFill>
                  <a:schemeClr val="dk1"/>
                </a:solidFill>
                <a:latin typeface="Century Gothic" panose="020B0502020202020204" pitchFamily="34" charset="0"/>
                <a:ea typeface="Century Gothic"/>
                <a:cs typeface="Century Gothic"/>
                <a:sym typeface="Century Gothic"/>
              </a:rPr>
              <a:t>Define velocity.</a:t>
            </a: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a:latin typeface="Century Gothic" panose="020B0502020202020204" pitchFamily="34" charset="0"/>
              </a:rPr>
              <a:t>Describe what happens to a stationary object if it is acted upon by an unbalanced force.</a:t>
            </a:r>
          </a:p>
          <a:p>
            <a:pPr marL="457200" marR="0" lvl="0" indent="-457200" algn="l" rtl="0">
              <a:spcBef>
                <a:spcPts val="0"/>
              </a:spcBef>
              <a:spcAft>
                <a:spcPts val="0"/>
              </a:spcAft>
              <a:buClr>
                <a:schemeClr val="dk1"/>
              </a:buClr>
              <a:buSzPts val="2400"/>
              <a:buFont typeface="Century Gothic"/>
              <a:buAutoNum type="arabicPeriod"/>
            </a:pPr>
            <a:endParaRPr lang="en-GB" sz="2400">
              <a:latin typeface="Century Gothic" panose="020B0502020202020204" pitchFamily="34" charset="0"/>
            </a:endParaRPr>
          </a:p>
          <a:p>
            <a:pPr marL="457200" marR="0" lvl="0" indent="-457200" algn="l" rtl="0">
              <a:spcBef>
                <a:spcPts val="0"/>
              </a:spcBef>
              <a:spcAft>
                <a:spcPts val="0"/>
              </a:spcAft>
              <a:buClr>
                <a:schemeClr val="dk1"/>
              </a:buClr>
              <a:buSzPts val="2400"/>
              <a:buFont typeface="Century Gothic"/>
              <a:buAutoNum type="arabicPeriod"/>
            </a:pPr>
            <a:r>
              <a:rPr lang="en-GB" sz="2400">
                <a:latin typeface="Century Gothic" panose="020B0502020202020204" pitchFamily="34" charset="0"/>
              </a:rPr>
              <a:t>Describe the possible motion of an object with balanced forces acting on it.</a:t>
            </a:r>
          </a:p>
        </p:txBody>
      </p:sp>
      <p:sp>
        <p:nvSpPr>
          <p:cNvPr id="94" name="Google Shape;94;g7947b471f8_0_186"/>
          <p:cNvSpPr txBox="1"/>
          <p:nvPr/>
        </p:nvSpPr>
        <p:spPr>
          <a:xfrm>
            <a:off x="973375" y="1459137"/>
            <a:ext cx="10620000" cy="416822"/>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dirty="0">
                <a:solidFill>
                  <a:schemeClr val="accent1"/>
                </a:solidFill>
                <a:latin typeface="Century Gothic" panose="020B0502020202020204" pitchFamily="34" charset="0"/>
                <a:sym typeface="Century Gothic"/>
              </a:rPr>
              <a:t>An object’s motion will not change unless acted upon by an unbalanced force.</a:t>
            </a:r>
            <a:endParaRPr b="1" dirty="0">
              <a:solidFill>
                <a:schemeClr val="accent1"/>
              </a:solidFill>
              <a:latin typeface="Century Gothic" panose="020B0502020202020204" pitchFamily="34" charset="0"/>
            </a:endParaRPr>
          </a:p>
        </p:txBody>
      </p:sp>
      <p:sp>
        <p:nvSpPr>
          <p:cNvPr id="95" name="Google Shape;95;g7947b471f8_0_186"/>
          <p:cNvSpPr txBox="1"/>
          <p:nvPr/>
        </p:nvSpPr>
        <p:spPr>
          <a:xfrm>
            <a:off x="973374" y="2546339"/>
            <a:ext cx="10448285" cy="111264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ea typeface="Century Gothic"/>
                <a:cs typeface="Century Gothic"/>
                <a:sym typeface="Century Gothic"/>
              </a:rPr>
              <a:t>Every action has an equal and opposite reaction. If object A exerts a force on object B, B exerts an equal and opposite force on A. </a:t>
            </a:r>
          </a:p>
        </p:txBody>
      </p:sp>
      <p:sp>
        <p:nvSpPr>
          <p:cNvPr id="96" name="Google Shape;96;g7947b471f8_0_186"/>
          <p:cNvSpPr txBox="1"/>
          <p:nvPr/>
        </p:nvSpPr>
        <p:spPr>
          <a:xfrm>
            <a:off x="955975" y="3673995"/>
            <a:ext cx="10186625" cy="4617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rPr>
              <a:t>Velocity is the speed of an object in a given direction.</a:t>
            </a:r>
            <a:endParaRPr sz="2400" b="1">
              <a:solidFill>
                <a:schemeClr val="accent1"/>
              </a:solidFill>
              <a:latin typeface="Century Gothic" panose="020B0502020202020204" pitchFamily="34" charset="0"/>
            </a:endParaRPr>
          </a:p>
        </p:txBody>
      </p:sp>
      <p:sp>
        <p:nvSpPr>
          <p:cNvPr id="2" name="Title 1">
            <a:extLst>
              <a:ext uri="{FF2B5EF4-FFF2-40B4-BE49-F238E27FC236}">
                <a16:creationId xmlns:a16="http://schemas.microsoft.com/office/drawing/2014/main" id="{A58CA2C1-7319-2241-9559-670EC5FF607D}"/>
              </a:ext>
            </a:extLst>
          </p:cNvPr>
          <p:cNvSpPr>
            <a:spLocks noGrp="1"/>
          </p:cNvSpPr>
          <p:nvPr>
            <p:ph type="title"/>
          </p:nvPr>
        </p:nvSpPr>
        <p:spPr/>
        <p:txBody>
          <a:bodyPr>
            <a:normAutofit/>
          </a:bodyPr>
          <a:lstStyle/>
          <a:p>
            <a:pPr lvl="0">
              <a:spcBef>
                <a:spcPts val="0"/>
              </a:spcBef>
            </a:pPr>
            <a:r>
              <a:rPr lang="en-GB" u="sng">
                <a:solidFill>
                  <a:schemeClr val="dk1"/>
                </a:solidFill>
                <a:latin typeface="Century Gothic" panose="020B0502020202020204" pitchFamily="34" charset="0"/>
                <a:ea typeface="Century Gothic"/>
                <a:cs typeface="Century Gothic"/>
                <a:sym typeface="Century Gothic"/>
              </a:rPr>
              <a:t>Acceleration</a:t>
            </a:r>
            <a:endParaRPr lang="en-GB" u="sng">
              <a:latin typeface="Century Gothic" panose="020B0502020202020204" pitchFamily="34" charset="0"/>
            </a:endParaRPr>
          </a:p>
        </p:txBody>
      </p:sp>
      <p:sp>
        <p:nvSpPr>
          <p:cNvPr id="4" name="Rectangle 3">
            <a:extLst>
              <a:ext uri="{FF2B5EF4-FFF2-40B4-BE49-F238E27FC236}">
                <a16:creationId xmlns:a16="http://schemas.microsoft.com/office/drawing/2014/main" id="{4D02FA54-9C23-DC42-A6D5-F45ACD54C69A}"/>
              </a:ext>
            </a:extLst>
          </p:cNvPr>
          <p:cNvSpPr/>
          <p:nvPr/>
        </p:nvSpPr>
        <p:spPr>
          <a:xfrm>
            <a:off x="868313" y="4718444"/>
            <a:ext cx="9896669" cy="461665"/>
          </a:xfrm>
          <a:prstGeom prst="rect">
            <a:avLst/>
          </a:prstGeom>
        </p:spPr>
        <p:txBody>
          <a:bodyPr wrap="square">
            <a:spAutoFit/>
          </a:bodyPr>
          <a:lstStyle/>
          <a:p>
            <a:r>
              <a:rPr lang="en-GB" sz="2400" b="1">
                <a:solidFill>
                  <a:schemeClr val="accent1"/>
                </a:solidFill>
                <a:latin typeface="Century Gothic" panose="020B0502020202020204" pitchFamily="34" charset="0"/>
              </a:rPr>
              <a:t>The object will accelerate in the direction of the resultant force.</a:t>
            </a:r>
            <a:endParaRPr lang="en-US" sz="2400" b="1">
              <a:solidFill>
                <a:schemeClr val="accent1"/>
              </a:solidFill>
              <a:latin typeface="Century Gothic" panose="020B0502020202020204" pitchFamily="34" charset="0"/>
            </a:endParaRPr>
          </a:p>
        </p:txBody>
      </p:sp>
      <p:sp>
        <p:nvSpPr>
          <p:cNvPr id="6" name="Rectangle 5">
            <a:extLst>
              <a:ext uri="{FF2B5EF4-FFF2-40B4-BE49-F238E27FC236}">
                <a16:creationId xmlns:a16="http://schemas.microsoft.com/office/drawing/2014/main" id="{A14B7350-08BE-4445-BBE9-A5DE0BB5C131}"/>
              </a:ext>
            </a:extLst>
          </p:cNvPr>
          <p:cNvSpPr/>
          <p:nvPr/>
        </p:nvSpPr>
        <p:spPr>
          <a:xfrm>
            <a:off x="901039" y="5810256"/>
            <a:ext cx="9132195" cy="830997"/>
          </a:xfrm>
          <a:prstGeom prst="rect">
            <a:avLst/>
          </a:prstGeom>
        </p:spPr>
        <p:txBody>
          <a:bodyPr wrap="square">
            <a:spAutoFit/>
          </a:bodyPr>
          <a:lstStyle/>
          <a:p>
            <a:r>
              <a:rPr lang="en-GB" sz="2400" b="1">
                <a:solidFill>
                  <a:schemeClr val="accent1"/>
                </a:solidFill>
                <a:latin typeface="Century Gothic" panose="020B0502020202020204" pitchFamily="34" charset="0"/>
              </a:rPr>
              <a:t>The object would be stationary or travelling at a constant speed in the same direction.</a:t>
            </a:r>
            <a:endParaRPr lang="en-US" sz="2400" b="1">
              <a:solidFill>
                <a:schemeClr val="accent1"/>
              </a:solidFill>
              <a:latin typeface="Century Gothic" panose="020B0502020202020204" pitchFamily="34" charset="0"/>
            </a:endParaRPr>
          </a:p>
        </p:txBody>
      </p:sp>
      <p:pic>
        <p:nvPicPr>
          <p:cNvPr id="8" name="Picture 7" descr="A picture containing text, clipart&#10;&#10;Description automatically generated">
            <a:extLst>
              <a:ext uri="{FF2B5EF4-FFF2-40B4-BE49-F238E27FC236}">
                <a16:creationId xmlns:a16="http://schemas.microsoft.com/office/drawing/2014/main" id="{407C16BB-7488-FD43-8153-4D9C949D74C9}"/>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513336" y="5437068"/>
            <a:ext cx="1181702" cy="1262012"/>
          </a:xfrm>
          <a:prstGeom prst="rect">
            <a:avLst/>
          </a:prstGeom>
        </p:spPr>
      </p:pic>
      <p:sp>
        <p:nvSpPr>
          <p:cNvPr id="12" name="Title 1">
            <a:extLst>
              <a:ext uri="{FF2B5EF4-FFF2-40B4-BE49-F238E27FC236}">
                <a16:creationId xmlns:a16="http://schemas.microsoft.com/office/drawing/2014/main" id="{E1C405E7-0271-DA44-9F2A-ED911E33E8A6}"/>
              </a:ext>
            </a:extLst>
          </p:cNvPr>
          <p:cNvSpPr txBox="1">
            <a:spLocks/>
          </p:cNvSpPr>
          <p:nvPr/>
        </p:nvSpPr>
        <p:spPr>
          <a:xfrm>
            <a:off x="522600" y="433474"/>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pPr>
              <a:spcBef>
                <a:spcPts val="0"/>
              </a:spcBef>
            </a:pPr>
            <a:r>
              <a:rPr lang="en-GB">
                <a:solidFill>
                  <a:schemeClr val="dk1"/>
                </a:solidFill>
                <a:latin typeface="Century Gothic" panose="020B0502020202020204" pitchFamily="34" charset="0"/>
                <a:ea typeface="Century Gothic"/>
                <a:cs typeface="Century Gothic"/>
                <a:sym typeface="Century Gothic"/>
              </a:rPr>
              <a:t>Answer the following questions:</a:t>
            </a:r>
            <a:endParaRPr lang="en-GB">
              <a:latin typeface="Century Gothic" panose="020B0502020202020204" pitchFamily="34" charset="0"/>
            </a:endParaRPr>
          </a:p>
        </p:txBody>
      </p:sp>
    </p:spTree>
    <p:extLst>
      <p:ext uri="{BB962C8B-B14F-4D97-AF65-F5344CB8AC3E}">
        <p14:creationId xmlns:p14="http://schemas.microsoft.com/office/powerpoint/2010/main" val="197941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9B04F-740F-A964-0856-90299F3C6C9C}"/>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6" name="Rectangle 5">
            <a:extLst>
              <a:ext uri="{FF2B5EF4-FFF2-40B4-BE49-F238E27FC236}">
                <a16:creationId xmlns:a16="http://schemas.microsoft.com/office/drawing/2014/main" id="{2B913972-519E-1887-FE6C-9E3DE8CE400F}"/>
              </a:ext>
            </a:extLst>
          </p:cNvPr>
          <p:cNvSpPr/>
          <p:nvPr/>
        </p:nvSpPr>
        <p:spPr>
          <a:xfrm>
            <a:off x="-923008" y="964366"/>
            <a:ext cx="7696200" cy="1579920"/>
          </a:xfrm>
          <a:prstGeom prst="rect">
            <a:avLst/>
          </a:prstGeom>
        </p:spPr>
        <p:txBody>
          <a:bodyPr wrap="square">
            <a:spAutoFit/>
          </a:bodyPr>
          <a:lstStyle/>
          <a:p>
            <a:pPr marL="1371600">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4a. a = </a:t>
            </a:r>
            <a:r>
              <a:rPr lang="el-GR"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dirty="0">
              <a:solidFill>
                <a:schemeClr val="accent1"/>
              </a:solidFill>
              <a:latin typeface="Calibri" panose="020F0502020204030204" pitchFamily="34" charset="0"/>
              <a:ea typeface="Calibri" panose="020F0502020204030204" pitchFamily="34" charset="0"/>
            </a:endParaRPr>
          </a:p>
          <a:p>
            <a:pPr marL="1371600"/>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dirty="0">
              <a:solidFill>
                <a:schemeClr val="accent1"/>
              </a:solidFill>
              <a:latin typeface="Calibri" panose="020F0502020204030204" pitchFamily="34" charset="0"/>
              <a:ea typeface="Calibri" panose="020F0502020204030204" pitchFamily="34" charset="0"/>
            </a:endParaRPr>
          </a:p>
          <a:p>
            <a:pPr marL="1371600"/>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a:t>
            </a:r>
            <a:r>
              <a:rPr lang="en-US"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30 m/s – 0 m/s</a:t>
            </a:r>
            <a:endParaRPr lang="en-GB" dirty="0">
              <a:solidFill>
                <a:schemeClr val="accent1"/>
              </a:solidFill>
              <a:latin typeface="Calibri" panose="020F0502020204030204" pitchFamily="34" charset="0"/>
              <a:ea typeface="Calibri" panose="020F0502020204030204" pitchFamily="34" charset="0"/>
            </a:endParaRPr>
          </a:p>
          <a:p>
            <a:pPr marL="1371600"/>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5</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6 m/s</a:t>
            </a:r>
            <a:r>
              <a:rPr lang="en-GB"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a:t>
            </a: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(forwards/in direction of motion)</a:t>
            </a:r>
            <a:endParaRPr lang="en-GB" dirty="0">
              <a:solidFill>
                <a:schemeClr val="accent1"/>
              </a:solidFill>
              <a:latin typeface="Calibri" panose="020F0502020204030204" pitchFamily="34" charset="0"/>
              <a:ea typeface="Calibri" panose="020F0502020204030204" pitchFamily="34" charset="0"/>
            </a:endParaRPr>
          </a:p>
        </p:txBody>
      </p:sp>
      <p:sp>
        <p:nvSpPr>
          <p:cNvPr id="7" name="Rectangle 6">
            <a:extLst>
              <a:ext uri="{FF2B5EF4-FFF2-40B4-BE49-F238E27FC236}">
                <a16:creationId xmlns:a16="http://schemas.microsoft.com/office/drawing/2014/main" id="{C45D6019-3961-426A-8584-913A50423730}"/>
              </a:ext>
            </a:extLst>
          </p:cNvPr>
          <p:cNvSpPr/>
          <p:nvPr/>
        </p:nvSpPr>
        <p:spPr>
          <a:xfrm>
            <a:off x="4406962" y="964366"/>
            <a:ext cx="7553325" cy="1887696"/>
          </a:xfrm>
          <a:prstGeom prst="rect">
            <a:avLst/>
          </a:prstGeom>
        </p:spPr>
        <p:txBody>
          <a:bodyPr wrap="square">
            <a:spAutoFit/>
          </a:bodyPr>
          <a:lstStyle/>
          <a:p>
            <a:pPr marL="1371600">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4b. a = </a:t>
            </a:r>
            <a:r>
              <a:rPr lang="el-GR"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a:t>
            </a:r>
            <a:r>
              <a:rPr lang="en-US"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8 m/s – 4 m/s</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10</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0.4 m/s</a:t>
            </a:r>
            <a:r>
              <a:rPr lang="en-GB"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a:t>
            </a: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(forwards/in direction of motion)</a:t>
            </a:r>
            <a:endParaRPr lang="en-GB" dirty="0">
              <a:solidFill>
                <a:schemeClr val="accent1"/>
              </a:solidFill>
              <a:latin typeface="Calibri" panose="020F0502020204030204" pitchFamily="34" charset="0"/>
              <a:ea typeface="Calibri" panose="020F0502020204030204" pitchFamily="34" charset="0"/>
            </a:endParaRPr>
          </a:p>
        </p:txBody>
      </p:sp>
      <p:sp>
        <p:nvSpPr>
          <p:cNvPr id="8" name="Rectangle 7">
            <a:extLst>
              <a:ext uri="{FF2B5EF4-FFF2-40B4-BE49-F238E27FC236}">
                <a16:creationId xmlns:a16="http://schemas.microsoft.com/office/drawing/2014/main" id="{E3C66F4C-6B25-C413-0721-086647394D28}"/>
              </a:ext>
            </a:extLst>
          </p:cNvPr>
          <p:cNvSpPr/>
          <p:nvPr/>
        </p:nvSpPr>
        <p:spPr>
          <a:xfrm>
            <a:off x="-923008" y="3642201"/>
            <a:ext cx="9910763" cy="2544286"/>
          </a:xfrm>
          <a:prstGeom prst="rect">
            <a:avLst/>
          </a:prstGeom>
        </p:spPr>
        <p:txBody>
          <a:bodyPr wrap="square">
            <a:spAutoFit/>
          </a:bodyPr>
          <a:lstStyle/>
          <a:p>
            <a:pPr marL="1371600">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4c. a = </a:t>
            </a:r>
            <a:r>
              <a:rPr lang="el-GR"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a:t>
            </a:r>
            <a:r>
              <a:rPr lang="en-US"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0 m/s – 10 m/s</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3</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-3.33 m/s</a:t>
            </a:r>
            <a:r>
              <a:rPr lang="en-GB"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a:t>
            </a: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(forwards/in direction of motion)</a:t>
            </a:r>
            <a:endParaRPr lang="en-GB" dirty="0">
              <a:solidFill>
                <a:schemeClr val="accent1"/>
              </a:solidFill>
              <a:latin typeface="Calibri" panose="020F0502020204030204" pitchFamily="34" charset="0"/>
              <a:ea typeface="Calibri" panose="020F0502020204030204" pitchFamily="34" charset="0"/>
            </a:endParaRPr>
          </a:p>
          <a:p>
            <a:pPr marL="1371600">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or 3.33 m/s</a:t>
            </a:r>
            <a:r>
              <a:rPr lang="en-GB"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 </a:t>
            </a: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backwards (this means the direction of acceleration is backwards but it does not mean the car is moving backwards)</a:t>
            </a:r>
            <a:endParaRPr lang="en-GB" dirty="0">
              <a:solidFill>
                <a:schemeClr val="accent1"/>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42415279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9B04F-740F-A964-0856-90299F3C6C9C}"/>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Rectangle 2">
            <a:extLst>
              <a:ext uri="{FF2B5EF4-FFF2-40B4-BE49-F238E27FC236}">
                <a16:creationId xmlns:a16="http://schemas.microsoft.com/office/drawing/2014/main" id="{048F9A07-95BF-24BE-CCD7-C1ADA1303FBE}"/>
              </a:ext>
            </a:extLst>
          </p:cNvPr>
          <p:cNvSpPr/>
          <p:nvPr/>
        </p:nvSpPr>
        <p:spPr>
          <a:xfrm>
            <a:off x="-868238" y="907615"/>
            <a:ext cx="8112000" cy="1969129"/>
          </a:xfrm>
          <a:prstGeom prst="rect">
            <a:avLst/>
          </a:prstGeom>
        </p:spPr>
        <p:txBody>
          <a:bodyPr wrap="square">
            <a:spAutoFit/>
          </a:bodyPr>
          <a:lstStyle/>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4d. a = </a:t>
            </a:r>
            <a:r>
              <a:rPr lang="el-GR"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a:t>
            </a:r>
            <a:r>
              <a:rPr lang="en-US"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12 m/s – 3 m/s</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1.5</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6 m/s</a:t>
            </a:r>
            <a:r>
              <a:rPr lang="en-GB"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a:t>
            </a: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(forwards/in direction of motion)</a:t>
            </a:r>
            <a:endParaRPr lang="en-GB" dirty="0">
              <a:solidFill>
                <a:schemeClr val="accent1"/>
              </a:solidFill>
              <a:latin typeface="Calibri" panose="020F0502020204030204" pitchFamily="34" charset="0"/>
              <a:ea typeface="Calibri" panose="020F0502020204030204" pitchFamily="34" charset="0"/>
            </a:endParaRPr>
          </a:p>
        </p:txBody>
      </p:sp>
      <p:sp>
        <p:nvSpPr>
          <p:cNvPr id="4" name="Rectangle 3">
            <a:extLst>
              <a:ext uri="{FF2B5EF4-FFF2-40B4-BE49-F238E27FC236}">
                <a16:creationId xmlns:a16="http://schemas.microsoft.com/office/drawing/2014/main" id="{E6E7FD3F-A695-0974-670F-E237A231634B}"/>
              </a:ext>
            </a:extLst>
          </p:cNvPr>
          <p:cNvSpPr/>
          <p:nvPr/>
        </p:nvSpPr>
        <p:spPr>
          <a:xfrm>
            <a:off x="-746062" y="3543299"/>
            <a:ext cx="6096000" cy="2960811"/>
          </a:xfrm>
          <a:prstGeom prst="rect">
            <a:avLst/>
          </a:prstGeom>
        </p:spPr>
        <p:txBody>
          <a:bodyPr>
            <a:spAutoFit/>
          </a:bodyPr>
          <a:lstStyle/>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4e. a = </a:t>
            </a:r>
            <a:r>
              <a:rPr lang="el-GR"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a:t>
            </a:r>
            <a:r>
              <a:rPr lang="en-US"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0 m/s – 50 m/s</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60</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a = -0.83 m/s</a:t>
            </a:r>
            <a:r>
              <a:rPr lang="en-GB"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a:t>
            </a: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(forwards/in direction of motion)</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or 0.83 m/s</a:t>
            </a:r>
            <a:r>
              <a:rPr lang="en-GB"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 </a:t>
            </a: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backwards/in the opposite direction</a:t>
            </a:r>
            <a:endParaRPr lang="en-GB" dirty="0">
              <a:solidFill>
                <a:schemeClr val="accent1"/>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591261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9B04F-740F-A964-0856-90299F3C6C9C}"/>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6" name="Rectangle 5">
            <a:extLst>
              <a:ext uri="{FF2B5EF4-FFF2-40B4-BE49-F238E27FC236}">
                <a16:creationId xmlns:a16="http://schemas.microsoft.com/office/drawing/2014/main" id="{04FCDBBC-990F-1045-4874-C8D27450F04A}"/>
              </a:ext>
            </a:extLst>
          </p:cNvPr>
          <p:cNvSpPr/>
          <p:nvPr/>
        </p:nvSpPr>
        <p:spPr>
          <a:xfrm>
            <a:off x="0" y="889507"/>
            <a:ext cx="4499950" cy="373307"/>
          </a:xfrm>
          <a:prstGeom prst="rect">
            <a:avLst/>
          </a:prstGeom>
        </p:spPr>
        <p:txBody>
          <a:bodyPr wrap="none">
            <a:spAutoFit/>
          </a:bodyPr>
          <a:lstStyle/>
          <a:p>
            <a:pPr marL="457200">
              <a:lnSpc>
                <a:spcPct val="107000"/>
              </a:lnSpc>
              <a:spcAft>
                <a:spcPts val="800"/>
              </a:spcAft>
            </a:pPr>
            <a:r>
              <a:rPr lang="en-GB" b="1" dirty="0">
                <a:solidFill>
                  <a:schemeClr val="accent1"/>
                </a:solidFill>
                <a:latin typeface="Century Gothic" panose="020B0502020202020204" pitchFamily="34" charset="0"/>
                <a:ea typeface="Calibri" panose="020F0502020204030204" pitchFamily="34" charset="0"/>
              </a:rPr>
              <a:t>5. That the object is slowing down</a:t>
            </a:r>
            <a:r>
              <a:rPr lang="en-GB" dirty="0">
                <a:solidFill>
                  <a:schemeClr val="accent1"/>
                </a:solidFill>
                <a:latin typeface="Century Gothic" panose="020B0502020202020204" pitchFamily="34" charset="0"/>
                <a:ea typeface="Calibri" panose="020F0502020204030204" pitchFamily="34" charset="0"/>
              </a:rPr>
              <a:t>. </a:t>
            </a:r>
            <a:endParaRPr lang="en-GB" dirty="0">
              <a:solidFill>
                <a:schemeClr val="accent1"/>
              </a:solidFill>
              <a:latin typeface="Calibri" panose="020F0502020204030204" pitchFamily="34" charset="0"/>
              <a:ea typeface="Calibri" panose="020F0502020204030204" pitchFamily="34" charset="0"/>
            </a:endParaRPr>
          </a:p>
        </p:txBody>
      </p:sp>
      <p:sp>
        <p:nvSpPr>
          <p:cNvPr id="7" name="Rectangle 6">
            <a:extLst>
              <a:ext uri="{FF2B5EF4-FFF2-40B4-BE49-F238E27FC236}">
                <a16:creationId xmlns:a16="http://schemas.microsoft.com/office/drawing/2014/main" id="{5472237D-D40D-CA32-CEC9-CA1E004739B7}"/>
              </a:ext>
            </a:extLst>
          </p:cNvPr>
          <p:cNvSpPr/>
          <p:nvPr/>
        </p:nvSpPr>
        <p:spPr>
          <a:xfrm>
            <a:off x="-922088" y="1614232"/>
            <a:ext cx="5695950" cy="2368084"/>
          </a:xfrm>
          <a:prstGeom prst="rect">
            <a:avLst/>
          </a:prstGeom>
        </p:spPr>
        <p:txBody>
          <a:bodyPr wrap="square">
            <a:spAutoFit/>
          </a:bodyPr>
          <a:lstStyle/>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6a. a = </a:t>
            </a:r>
            <a:r>
              <a:rPr lang="el-GR"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10 m/s</a:t>
            </a:r>
            <a:r>
              <a:rPr lang="en-US"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a:t>
            </a: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 </a:t>
            </a:r>
            <a:r>
              <a:rPr lang="en-US"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final velocity – 0 m/s</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8 s</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80 = final velocity – 0</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Final velocity = 80 m/s</a:t>
            </a:r>
            <a:endParaRPr lang="en-GB" dirty="0">
              <a:solidFill>
                <a:schemeClr val="accent1"/>
              </a:solidFill>
              <a:latin typeface="Calibri" panose="020F0502020204030204" pitchFamily="34" charset="0"/>
              <a:ea typeface="Calibri" panose="020F0502020204030204" pitchFamily="34" charset="0"/>
            </a:endParaRPr>
          </a:p>
        </p:txBody>
      </p:sp>
      <p:sp>
        <p:nvSpPr>
          <p:cNvPr id="8" name="Rectangle 7">
            <a:extLst>
              <a:ext uri="{FF2B5EF4-FFF2-40B4-BE49-F238E27FC236}">
                <a16:creationId xmlns:a16="http://schemas.microsoft.com/office/drawing/2014/main" id="{02463B5B-5329-95E0-83CC-6949FA945A08}"/>
              </a:ext>
            </a:extLst>
          </p:cNvPr>
          <p:cNvSpPr/>
          <p:nvPr/>
        </p:nvSpPr>
        <p:spPr>
          <a:xfrm>
            <a:off x="-922088" y="4333734"/>
            <a:ext cx="6096000" cy="2368084"/>
          </a:xfrm>
          <a:prstGeom prst="rect">
            <a:avLst/>
          </a:prstGeom>
        </p:spPr>
        <p:txBody>
          <a:bodyPr>
            <a:spAutoFit/>
          </a:bodyPr>
          <a:lstStyle/>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6b.a = </a:t>
            </a:r>
            <a:r>
              <a:rPr lang="el-GR"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 m/s</a:t>
            </a:r>
            <a:r>
              <a:rPr lang="en-US"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a:t>
            </a: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 </a:t>
            </a:r>
            <a:r>
              <a:rPr lang="en-US"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final velocity – 6 m/s</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5 s</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10 = final velocity – 6</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Final velocity = 16 m/s</a:t>
            </a:r>
            <a:endParaRPr lang="en-GB" dirty="0">
              <a:solidFill>
                <a:schemeClr val="accent1"/>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3394424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9B04F-740F-A964-0856-90299F3C6C9C}"/>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6" name="Rectangle 5">
            <a:extLst>
              <a:ext uri="{FF2B5EF4-FFF2-40B4-BE49-F238E27FC236}">
                <a16:creationId xmlns:a16="http://schemas.microsoft.com/office/drawing/2014/main" id="{92E48BD2-4BAA-7210-5B01-4662E8865FF1}"/>
              </a:ext>
            </a:extLst>
          </p:cNvPr>
          <p:cNvSpPr/>
          <p:nvPr/>
        </p:nvSpPr>
        <p:spPr>
          <a:xfrm>
            <a:off x="-904875" y="874349"/>
            <a:ext cx="6096000" cy="2368084"/>
          </a:xfrm>
          <a:prstGeom prst="rect">
            <a:avLst/>
          </a:prstGeom>
        </p:spPr>
        <p:txBody>
          <a:bodyPr>
            <a:spAutoFit/>
          </a:bodyPr>
          <a:lstStyle/>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7a. a = </a:t>
            </a:r>
            <a:r>
              <a:rPr lang="el-GR"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4 m/s</a:t>
            </a:r>
            <a:r>
              <a:rPr lang="en-US"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a:t>
            </a: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 </a:t>
            </a:r>
            <a:r>
              <a:rPr lang="en-US"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100 – initial velocity</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5 s</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20 = 100 – initial velocity</a:t>
            </a:r>
            <a:endParaRPr lang="en-GB" dirty="0">
              <a:solidFill>
                <a:schemeClr val="accent1"/>
              </a:solidFill>
              <a:latin typeface="Calibri" panose="020F0502020204030204" pitchFamily="34" charset="0"/>
              <a:ea typeface="Calibri" panose="020F0502020204030204" pitchFamily="34" charset="0"/>
            </a:endParaRPr>
          </a:p>
          <a:p>
            <a:pPr marL="13716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Final velocity = 80 m/s</a:t>
            </a:r>
            <a:endParaRPr lang="en-GB" dirty="0">
              <a:solidFill>
                <a:schemeClr val="accent1"/>
              </a:solidFill>
              <a:latin typeface="Calibri" panose="020F0502020204030204" pitchFamily="34" charset="0"/>
              <a:ea typeface="Calibri" panose="020F0502020204030204" pitchFamily="34" charset="0"/>
            </a:endParaRPr>
          </a:p>
        </p:txBody>
      </p:sp>
      <p:sp>
        <p:nvSpPr>
          <p:cNvPr id="7" name="Rectangle 6">
            <a:extLst>
              <a:ext uri="{FF2B5EF4-FFF2-40B4-BE49-F238E27FC236}">
                <a16:creationId xmlns:a16="http://schemas.microsoft.com/office/drawing/2014/main" id="{A329B367-2456-FB8E-3BF3-E42FD8E904E7}"/>
              </a:ext>
            </a:extLst>
          </p:cNvPr>
          <p:cNvSpPr/>
          <p:nvPr/>
        </p:nvSpPr>
        <p:spPr>
          <a:xfrm>
            <a:off x="-1036575" y="3816745"/>
            <a:ext cx="6096000" cy="2368084"/>
          </a:xfrm>
          <a:prstGeom prst="rect">
            <a:avLst/>
          </a:prstGeom>
        </p:spPr>
        <p:txBody>
          <a:bodyPr>
            <a:spAutoFit/>
          </a:bodyPr>
          <a:lstStyle/>
          <a:p>
            <a:pPr marL="16002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7b. a = </a:t>
            </a:r>
            <a:r>
              <a:rPr lang="el-GR"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Δ</a:t>
            </a:r>
            <a:r>
              <a:rPr lang="en-GB"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v</a:t>
            </a:r>
            <a:endParaRPr lang="en-GB" dirty="0">
              <a:solidFill>
                <a:schemeClr val="accent1"/>
              </a:solidFill>
              <a:latin typeface="Calibri" panose="020F0502020204030204" pitchFamily="34" charset="0"/>
              <a:ea typeface="Calibri" panose="020F0502020204030204" pitchFamily="34" charset="0"/>
            </a:endParaRPr>
          </a:p>
          <a:p>
            <a:pPr marL="1600200">
              <a:lnSpc>
                <a:spcPct val="107000"/>
              </a:lnSpc>
              <a:spcAft>
                <a:spcPts val="800"/>
              </a:spcAft>
            </a:pPr>
            <a:r>
              <a:rPr lang="en-GB"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t </a:t>
            </a:r>
            <a:endParaRPr lang="en-GB" dirty="0">
              <a:solidFill>
                <a:schemeClr val="accent1"/>
              </a:solidFill>
              <a:latin typeface="Calibri" panose="020F0502020204030204" pitchFamily="34" charset="0"/>
              <a:ea typeface="Calibri" panose="020F0502020204030204" pitchFamily="34" charset="0"/>
            </a:endParaRPr>
          </a:p>
          <a:p>
            <a:pPr marL="16002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50 m/s</a:t>
            </a:r>
            <a:r>
              <a:rPr lang="en-US" b="1" baseline="30000"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2</a:t>
            </a: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 </a:t>
            </a:r>
            <a:r>
              <a:rPr lang="en-US" b="1" u="sng"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1000 – initial velocity</a:t>
            </a:r>
            <a:endParaRPr lang="en-GB" dirty="0">
              <a:solidFill>
                <a:schemeClr val="accent1"/>
              </a:solidFill>
              <a:latin typeface="Calibri" panose="020F0502020204030204" pitchFamily="34" charset="0"/>
              <a:ea typeface="Calibri" panose="020F0502020204030204" pitchFamily="34" charset="0"/>
            </a:endParaRPr>
          </a:p>
          <a:p>
            <a:pPr marL="16002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                         10 s</a:t>
            </a:r>
            <a:endParaRPr lang="en-GB" dirty="0">
              <a:solidFill>
                <a:schemeClr val="accent1"/>
              </a:solidFill>
              <a:latin typeface="Calibri" panose="020F0502020204030204" pitchFamily="34" charset="0"/>
              <a:ea typeface="Calibri" panose="020F0502020204030204" pitchFamily="34" charset="0"/>
            </a:endParaRPr>
          </a:p>
          <a:p>
            <a:pPr marL="16002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500 = 1000 – initial velocity</a:t>
            </a:r>
            <a:endParaRPr lang="en-GB" dirty="0">
              <a:solidFill>
                <a:schemeClr val="accent1"/>
              </a:solidFill>
              <a:latin typeface="Calibri" panose="020F0502020204030204" pitchFamily="34" charset="0"/>
              <a:ea typeface="Calibri" panose="020F0502020204030204" pitchFamily="34" charset="0"/>
            </a:endParaRPr>
          </a:p>
          <a:p>
            <a:pPr marL="1600200">
              <a:lnSpc>
                <a:spcPct val="107000"/>
              </a:lnSpc>
              <a:spcAft>
                <a:spcPts val="800"/>
              </a:spcAft>
            </a:pPr>
            <a:r>
              <a:rPr lang="en-US" b="1" dirty="0">
                <a:solidFill>
                  <a:schemeClr val="accent1"/>
                </a:solidFill>
                <a:latin typeface="Century Gothic" panose="020B0502020202020204" pitchFamily="34" charset="0"/>
                <a:ea typeface="Century Gothic" panose="020B0502020202020204" pitchFamily="34" charset="0"/>
                <a:cs typeface="Century Gothic" panose="020B0502020202020204" pitchFamily="34" charset="0"/>
              </a:rPr>
              <a:t>Final velocity = 500 m/s</a:t>
            </a:r>
            <a:endParaRPr lang="en-GB" dirty="0">
              <a:solidFill>
                <a:schemeClr val="accent1"/>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42284895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99B04F-740F-A964-0856-90299F3C6C9C}"/>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6" name="Rectangle 5">
            <a:extLst>
              <a:ext uri="{FF2B5EF4-FFF2-40B4-BE49-F238E27FC236}">
                <a16:creationId xmlns:a16="http://schemas.microsoft.com/office/drawing/2014/main" id="{92E48BD2-4BAA-7210-5B01-4662E8865FF1}"/>
              </a:ext>
            </a:extLst>
          </p:cNvPr>
          <p:cNvSpPr/>
          <p:nvPr/>
        </p:nvSpPr>
        <p:spPr>
          <a:xfrm>
            <a:off x="466727" y="914401"/>
            <a:ext cx="3633788" cy="1754326"/>
          </a:xfrm>
          <a:prstGeom prst="rect">
            <a:avLst/>
          </a:prstGeom>
        </p:spPr>
        <p:txBody>
          <a:bodyPr wrap="square">
            <a:spAutoFit/>
          </a:bodyPr>
          <a:lstStyle/>
          <a:p>
            <a:r>
              <a:rPr lang="en-US" b="1" dirty="0">
                <a:solidFill>
                  <a:schemeClr val="accent1"/>
                </a:solidFill>
                <a:latin typeface="Century Gothic" panose="020B0502020202020204" pitchFamily="34" charset="0"/>
              </a:rPr>
              <a:t>8a. a = </a:t>
            </a:r>
            <a:r>
              <a:rPr lang="el-GR" b="1" u="sng" dirty="0">
                <a:solidFill>
                  <a:schemeClr val="accent1"/>
                </a:solidFill>
                <a:latin typeface="Century Gothic" panose="020B0502020202020204" pitchFamily="34" charset="0"/>
              </a:rPr>
              <a:t>Δ</a:t>
            </a:r>
            <a:r>
              <a:rPr lang="en-GB" b="1" u="sng" dirty="0">
                <a:solidFill>
                  <a:schemeClr val="accent1"/>
                </a:solidFill>
                <a:latin typeface="Century Gothic" panose="020B0502020202020204" pitchFamily="34" charset="0"/>
              </a:rPr>
              <a:t> v</a:t>
            </a:r>
            <a:endParaRPr lang="en-GB" dirty="0">
              <a:solidFill>
                <a:schemeClr val="accent1"/>
              </a:solidFill>
              <a:latin typeface="Century Gothic" panose="020B0502020202020204" pitchFamily="34" charset="0"/>
            </a:endParaRPr>
          </a:p>
          <a:p>
            <a:r>
              <a:rPr lang="en-GB" b="1" dirty="0">
                <a:solidFill>
                  <a:schemeClr val="accent1"/>
                </a:solidFill>
                <a:latin typeface="Century Gothic" panose="020B0502020202020204" pitchFamily="34" charset="0"/>
              </a:rPr>
              <a:t>        t </a:t>
            </a:r>
            <a:endParaRPr lang="en-GB" dirty="0">
              <a:solidFill>
                <a:schemeClr val="accent1"/>
              </a:solidFill>
              <a:latin typeface="Century Gothic" panose="020B0502020202020204" pitchFamily="34" charset="0"/>
            </a:endParaRPr>
          </a:p>
          <a:p>
            <a:r>
              <a:rPr lang="en-US" b="1" dirty="0">
                <a:solidFill>
                  <a:schemeClr val="accent1"/>
                </a:solidFill>
                <a:latin typeface="Century Gothic" panose="020B0502020202020204" pitchFamily="34" charset="0"/>
              </a:rPr>
              <a:t>30 m/s</a:t>
            </a:r>
            <a:r>
              <a:rPr lang="en-US" b="1" baseline="30000" dirty="0">
                <a:solidFill>
                  <a:schemeClr val="accent1"/>
                </a:solidFill>
                <a:latin typeface="Century Gothic" panose="020B0502020202020204" pitchFamily="34" charset="0"/>
              </a:rPr>
              <a:t>2</a:t>
            </a:r>
            <a:r>
              <a:rPr lang="en-US" b="1" dirty="0">
                <a:solidFill>
                  <a:schemeClr val="accent1"/>
                </a:solidFill>
                <a:latin typeface="Century Gothic" panose="020B0502020202020204" pitchFamily="34" charset="0"/>
              </a:rPr>
              <a:t> = </a:t>
            </a:r>
            <a:r>
              <a:rPr lang="en-US" b="1" u="sng" dirty="0">
                <a:solidFill>
                  <a:schemeClr val="accent1"/>
                </a:solidFill>
                <a:latin typeface="Century Gothic" panose="020B0502020202020204" pitchFamily="34" charset="0"/>
              </a:rPr>
              <a:t>600 m/s – 0 m/s</a:t>
            </a:r>
            <a:endParaRPr lang="en-GB" dirty="0">
              <a:solidFill>
                <a:schemeClr val="accent1"/>
              </a:solidFill>
              <a:latin typeface="Century Gothic" panose="020B0502020202020204" pitchFamily="34" charset="0"/>
            </a:endParaRPr>
          </a:p>
          <a:p>
            <a:r>
              <a:rPr lang="en-US" b="1" dirty="0">
                <a:solidFill>
                  <a:schemeClr val="accent1"/>
                </a:solidFill>
                <a:latin typeface="Century Gothic" panose="020B0502020202020204" pitchFamily="34" charset="0"/>
              </a:rPr>
              <a:t>                         time</a:t>
            </a:r>
            <a:endParaRPr lang="en-GB" dirty="0">
              <a:solidFill>
                <a:schemeClr val="accent1"/>
              </a:solidFill>
              <a:latin typeface="Century Gothic" panose="020B0502020202020204" pitchFamily="34" charset="0"/>
            </a:endParaRPr>
          </a:p>
          <a:p>
            <a:r>
              <a:rPr lang="en-US" b="1" dirty="0">
                <a:solidFill>
                  <a:schemeClr val="accent1"/>
                </a:solidFill>
                <a:latin typeface="Century Gothic" panose="020B0502020202020204" pitchFamily="34" charset="0"/>
              </a:rPr>
              <a:t> 30 t = 600</a:t>
            </a:r>
            <a:endParaRPr lang="en-GB" dirty="0">
              <a:solidFill>
                <a:schemeClr val="accent1"/>
              </a:solidFill>
              <a:latin typeface="Century Gothic" panose="020B0502020202020204" pitchFamily="34" charset="0"/>
            </a:endParaRPr>
          </a:p>
          <a:p>
            <a:r>
              <a:rPr lang="en-US" b="1" dirty="0">
                <a:solidFill>
                  <a:schemeClr val="accent1"/>
                </a:solidFill>
                <a:latin typeface="Century Gothic" panose="020B0502020202020204" pitchFamily="34" charset="0"/>
              </a:rPr>
              <a:t>  t = 20 seconds</a:t>
            </a:r>
            <a:endParaRPr lang="en-GB" dirty="0">
              <a:solidFill>
                <a:schemeClr val="accent1"/>
              </a:solidFill>
              <a:latin typeface="Century Gothic" panose="020B0502020202020204" pitchFamily="34" charset="0"/>
            </a:endParaRPr>
          </a:p>
        </p:txBody>
      </p:sp>
      <p:sp>
        <p:nvSpPr>
          <p:cNvPr id="7" name="Rectangle 6">
            <a:extLst>
              <a:ext uri="{FF2B5EF4-FFF2-40B4-BE49-F238E27FC236}">
                <a16:creationId xmlns:a16="http://schemas.microsoft.com/office/drawing/2014/main" id="{A329B367-2456-FB8E-3BF3-E42FD8E904E7}"/>
              </a:ext>
            </a:extLst>
          </p:cNvPr>
          <p:cNvSpPr/>
          <p:nvPr/>
        </p:nvSpPr>
        <p:spPr>
          <a:xfrm>
            <a:off x="540000" y="3312111"/>
            <a:ext cx="6096000" cy="1754326"/>
          </a:xfrm>
          <a:prstGeom prst="rect">
            <a:avLst/>
          </a:prstGeom>
        </p:spPr>
        <p:txBody>
          <a:bodyPr>
            <a:spAutoFit/>
          </a:bodyPr>
          <a:lstStyle/>
          <a:p>
            <a:r>
              <a:rPr lang="en-US" b="1" dirty="0">
                <a:solidFill>
                  <a:schemeClr val="accent1"/>
                </a:solidFill>
                <a:latin typeface="Century Gothic" panose="020B0502020202020204" pitchFamily="34" charset="0"/>
              </a:rPr>
              <a:t>8b. a = </a:t>
            </a:r>
            <a:r>
              <a:rPr lang="el-GR" b="1" u="sng" dirty="0">
                <a:solidFill>
                  <a:schemeClr val="accent1"/>
                </a:solidFill>
                <a:latin typeface="Century Gothic" panose="020B0502020202020204" pitchFamily="34" charset="0"/>
              </a:rPr>
              <a:t>Δ</a:t>
            </a:r>
            <a:r>
              <a:rPr lang="en-GB" b="1" u="sng" dirty="0">
                <a:solidFill>
                  <a:schemeClr val="accent1"/>
                </a:solidFill>
                <a:latin typeface="Century Gothic" panose="020B0502020202020204" pitchFamily="34" charset="0"/>
              </a:rPr>
              <a:t> v</a:t>
            </a:r>
            <a:endParaRPr lang="en-GB" dirty="0">
              <a:solidFill>
                <a:schemeClr val="accent1"/>
              </a:solidFill>
              <a:latin typeface="Century Gothic" panose="020B0502020202020204" pitchFamily="34" charset="0"/>
            </a:endParaRPr>
          </a:p>
          <a:p>
            <a:r>
              <a:rPr lang="en-GB" b="1" dirty="0">
                <a:solidFill>
                  <a:schemeClr val="accent1"/>
                </a:solidFill>
                <a:latin typeface="Century Gothic" panose="020B0502020202020204" pitchFamily="34" charset="0"/>
              </a:rPr>
              <a:t>        t </a:t>
            </a:r>
            <a:endParaRPr lang="en-GB" dirty="0">
              <a:solidFill>
                <a:schemeClr val="accent1"/>
              </a:solidFill>
              <a:latin typeface="Century Gothic" panose="020B0502020202020204" pitchFamily="34" charset="0"/>
            </a:endParaRPr>
          </a:p>
          <a:p>
            <a:r>
              <a:rPr lang="en-US" b="1" dirty="0">
                <a:solidFill>
                  <a:schemeClr val="accent1"/>
                </a:solidFill>
                <a:latin typeface="Century Gothic" panose="020B0502020202020204" pitchFamily="34" charset="0"/>
              </a:rPr>
              <a:t>2 m/s</a:t>
            </a:r>
            <a:r>
              <a:rPr lang="en-US" b="1" baseline="30000" dirty="0">
                <a:solidFill>
                  <a:schemeClr val="accent1"/>
                </a:solidFill>
                <a:latin typeface="Century Gothic" panose="020B0502020202020204" pitchFamily="34" charset="0"/>
              </a:rPr>
              <a:t>2</a:t>
            </a:r>
            <a:r>
              <a:rPr lang="en-US" b="1" dirty="0">
                <a:solidFill>
                  <a:schemeClr val="accent1"/>
                </a:solidFill>
                <a:latin typeface="Century Gothic" panose="020B0502020202020204" pitchFamily="34" charset="0"/>
              </a:rPr>
              <a:t> = </a:t>
            </a:r>
            <a:r>
              <a:rPr lang="en-US" b="1" u="sng" dirty="0">
                <a:solidFill>
                  <a:schemeClr val="accent1"/>
                </a:solidFill>
                <a:latin typeface="Century Gothic" panose="020B0502020202020204" pitchFamily="34" charset="0"/>
              </a:rPr>
              <a:t>15 m/s – 5 m/s</a:t>
            </a:r>
            <a:endParaRPr lang="en-GB" dirty="0">
              <a:solidFill>
                <a:schemeClr val="accent1"/>
              </a:solidFill>
              <a:latin typeface="Century Gothic" panose="020B0502020202020204" pitchFamily="34" charset="0"/>
            </a:endParaRPr>
          </a:p>
          <a:p>
            <a:r>
              <a:rPr lang="en-US" b="1" dirty="0">
                <a:solidFill>
                  <a:schemeClr val="accent1"/>
                </a:solidFill>
                <a:latin typeface="Century Gothic" panose="020B0502020202020204" pitchFamily="34" charset="0"/>
              </a:rPr>
              <a:t>                         time</a:t>
            </a:r>
            <a:endParaRPr lang="en-GB" dirty="0">
              <a:solidFill>
                <a:schemeClr val="accent1"/>
              </a:solidFill>
              <a:latin typeface="Century Gothic" panose="020B0502020202020204" pitchFamily="34" charset="0"/>
            </a:endParaRPr>
          </a:p>
          <a:p>
            <a:r>
              <a:rPr lang="en-US" b="1" dirty="0">
                <a:solidFill>
                  <a:schemeClr val="accent1"/>
                </a:solidFill>
                <a:latin typeface="Century Gothic" panose="020B0502020202020204" pitchFamily="34" charset="0"/>
              </a:rPr>
              <a:t> 2 t = 10</a:t>
            </a:r>
            <a:endParaRPr lang="en-GB" dirty="0">
              <a:solidFill>
                <a:schemeClr val="accent1"/>
              </a:solidFill>
              <a:latin typeface="Century Gothic" panose="020B0502020202020204" pitchFamily="34" charset="0"/>
            </a:endParaRPr>
          </a:p>
          <a:p>
            <a:r>
              <a:rPr lang="en-US" b="1" dirty="0">
                <a:solidFill>
                  <a:schemeClr val="accent1"/>
                </a:solidFill>
                <a:latin typeface="Century Gothic" panose="020B0502020202020204" pitchFamily="34" charset="0"/>
              </a:rPr>
              <a:t>  t = 5 seconds</a:t>
            </a:r>
            <a:endParaRPr lang="en-GB"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27438686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9" name="Google Shape;219;p9"/>
          <p:cNvSpPr txBox="1"/>
          <p:nvPr/>
        </p:nvSpPr>
        <p:spPr>
          <a:xfrm>
            <a:off x="450000" y="881911"/>
            <a:ext cx="11071440" cy="5909310"/>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1. Acceleration is …</a:t>
            </a:r>
          </a:p>
          <a:p>
            <a:pPr marL="457200" indent="-457200">
              <a:buFont typeface="Wingdings" pitchFamily="2" charset="2"/>
              <a:buChar char="q"/>
            </a:pPr>
            <a:r>
              <a:rPr lang="en-GB" sz="2400">
                <a:latin typeface="Century Gothic" panose="020B0502020202020204" pitchFamily="34" charset="0"/>
              </a:rPr>
              <a:t>A. The rate of change of velocity</a:t>
            </a:r>
          </a:p>
          <a:p>
            <a:pPr marL="457200" indent="-457200">
              <a:buFont typeface="Wingdings" pitchFamily="2" charset="2"/>
              <a:buChar char="q"/>
            </a:pPr>
            <a:r>
              <a:rPr lang="en-GB" sz="2400">
                <a:latin typeface="Century Gothic" panose="020B0502020202020204" pitchFamily="34" charset="0"/>
              </a:rPr>
              <a:t>B. When an object gets faster</a:t>
            </a:r>
          </a:p>
          <a:p>
            <a:pPr marL="457200" indent="-457200">
              <a:buFont typeface="Wingdings" pitchFamily="2" charset="2"/>
              <a:buChar char="q"/>
            </a:pPr>
            <a:r>
              <a:rPr lang="en-GB" sz="2400">
                <a:latin typeface="Century Gothic" panose="020B0502020202020204" pitchFamily="34" charset="0"/>
              </a:rPr>
              <a:t>C. An increase in velocity</a:t>
            </a:r>
          </a:p>
          <a:p>
            <a:pPr marL="457200" indent="-457200">
              <a:buFont typeface="+mj-lt"/>
              <a:buAutoNum type="arabicPeriod"/>
            </a:pPr>
            <a:endParaRPr lang="en-GB" sz="2400">
              <a:latin typeface="Century Gothic" panose="020B0502020202020204" pitchFamily="34" charset="0"/>
            </a:endParaRPr>
          </a:p>
          <a:p>
            <a:r>
              <a:rPr lang="en-GB" sz="2400">
                <a:latin typeface="Century Gothic" panose="020B0502020202020204" pitchFamily="34" charset="0"/>
              </a:rPr>
              <a:t>2. Which of these is an example of acceleration?</a:t>
            </a:r>
          </a:p>
          <a:p>
            <a:pPr marL="457200" indent="-457200">
              <a:buFont typeface="Wingdings" pitchFamily="2" charset="2"/>
              <a:buChar char="q"/>
            </a:pPr>
            <a:r>
              <a:rPr lang="en-GB" sz="2400">
                <a:latin typeface="Century Gothic" panose="020B0502020202020204" pitchFamily="34" charset="0"/>
              </a:rPr>
              <a:t>A. A car coming to a stop at traffic lights </a:t>
            </a:r>
          </a:p>
          <a:p>
            <a:pPr marL="457200" indent="-457200">
              <a:buFont typeface="Wingdings" pitchFamily="2" charset="2"/>
              <a:buChar char="q"/>
            </a:pPr>
            <a:r>
              <a:rPr lang="en-GB" sz="2400">
                <a:latin typeface="Century Gothic" panose="020B0502020202020204" pitchFamily="34" charset="0"/>
              </a:rPr>
              <a:t>B. A car driving over the speed limit at 20 m/s</a:t>
            </a:r>
          </a:p>
          <a:p>
            <a:pPr marL="457200" indent="-457200">
              <a:buFont typeface="Wingdings" pitchFamily="2" charset="2"/>
              <a:buChar char="q"/>
            </a:pPr>
            <a:r>
              <a:rPr lang="en-GB" sz="2400">
                <a:latin typeface="Century Gothic" panose="020B0502020202020204" pitchFamily="34" charset="0"/>
              </a:rPr>
              <a:t>C. Two trains passing each other at different speeds </a:t>
            </a:r>
          </a:p>
          <a:p>
            <a:endParaRPr lang="en-GB" sz="2400">
              <a:latin typeface="Century Gothic" panose="020B0502020202020204" pitchFamily="34" charset="0"/>
            </a:endParaRPr>
          </a:p>
          <a:p>
            <a:r>
              <a:rPr lang="en-GB" sz="2400">
                <a:latin typeface="Century Gothic" panose="020B0502020202020204" pitchFamily="34" charset="0"/>
              </a:rPr>
              <a:t>3. What is the acceleration of a sprinter going from rest to 10 m/s in 2 seconds?</a:t>
            </a:r>
          </a:p>
          <a:p>
            <a:pPr marL="457200" indent="-457200">
              <a:buFont typeface="Wingdings" pitchFamily="2" charset="2"/>
              <a:buChar char="q"/>
            </a:pPr>
            <a:r>
              <a:rPr lang="en-GB" sz="2400">
                <a:latin typeface="Century Gothic" panose="020B0502020202020204" pitchFamily="34" charset="0"/>
              </a:rPr>
              <a:t>A. 5 m/s </a:t>
            </a:r>
          </a:p>
          <a:p>
            <a:pPr marL="457200" indent="-457200">
              <a:buFont typeface="Wingdings" pitchFamily="2" charset="2"/>
              <a:buChar char="q"/>
            </a:pPr>
            <a:r>
              <a:rPr lang="en-GB" sz="2400">
                <a:latin typeface="Century Gothic" panose="020B0502020202020204" pitchFamily="34" charset="0"/>
              </a:rPr>
              <a:t>B. 5 m/s</a:t>
            </a:r>
            <a:r>
              <a:rPr lang="en-GB" sz="2400" baseline="30000">
                <a:latin typeface="Century Gothic" panose="020B0502020202020204" pitchFamily="34" charset="0"/>
              </a:rPr>
              <a:t>2</a:t>
            </a:r>
          </a:p>
          <a:p>
            <a:pPr marL="457200" indent="-457200">
              <a:buFont typeface="Wingdings" pitchFamily="2" charset="2"/>
              <a:buChar char="q"/>
            </a:pPr>
            <a:r>
              <a:rPr lang="en-GB" sz="2400">
                <a:latin typeface="Century Gothic" panose="020B0502020202020204" pitchFamily="34" charset="0"/>
              </a:rPr>
              <a:t>C. - 5 m/s</a:t>
            </a:r>
            <a:r>
              <a:rPr lang="en-GB" sz="2400" baseline="30000">
                <a:latin typeface="Century Gothic" panose="020B0502020202020204" pitchFamily="34" charset="0"/>
              </a:rPr>
              <a:t>2</a:t>
            </a:r>
          </a:p>
          <a:p>
            <a:pPr marL="457200" indent="-457200">
              <a:buFont typeface="+mj-lt"/>
              <a:buAutoNum type="arabicPeriod"/>
            </a:pPr>
            <a:endParaRPr lang="en-GB" sz="2400">
              <a:latin typeface="Century Gothic" panose="020B0502020202020204" pitchFamily="34" charset="0"/>
            </a:endParaRPr>
          </a:p>
        </p:txBody>
      </p:sp>
      <p:sp>
        <p:nvSpPr>
          <p:cNvPr id="6" name="TextBox 15">
            <a:extLst>
              <a:ext uri="{FF2B5EF4-FFF2-40B4-BE49-F238E27FC236}">
                <a16:creationId xmlns:a16="http://schemas.microsoft.com/office/drawing/2014/main" id="{AD3CE2A0-FE1E-E54D-94F7-6F8DB78479E1}"/>
              </a:ext>
            </a:extLst>
          </p:cNvPr>
          <p:cNvSpPr txBox="1"/>
          <p:nvPr/>
        </p:nvSpPr>
        <p:spPr>
          <a:xfrm>
            <a:off x="344064" y="995493"/>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7" name="TextBox 15">
            <a:extLst>
              <a:ext uri="{FF2B5EF4-FFF2-40B4-BE49-F238E27FC236}">
                <a16:creationId xmlns:a16="http://schemas.microsoft.com/office/drawing/2014/main" id="{AD3CE2A0-FE1E-E54D-94F7-6F8DB78479E1}"/>
              </a:ext>
            </a:extLst>
          </p:cNvPr>
          <p:cNvSpPr txBox="1"/>
          <p:nvPr/>
        </p:nvSpPr>
        <p:spPr>
          <a:xfrm>
            <a:off x="364864" y="2823208"/>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8" name="TextBox 15">
            <a:extLst>
              <a:ext uri="{FF2B5EF4-FFF2-40B4-BE49-F238E27FC236}">
                <a16:creationId xmlns:a16="http://schemas.microsoft.com/office/drawing/2014/main" id="{AD3CE2A0-FE1E-E54D-94F7-6F8DB78479E1}"/>
              </a:ext>
            </a:extLst>
          </p:cNvPr>
          <p:cNvSpPr txBox="1"/>
          <p:nvPr/>
        </p:nvSpPr>
        <p:spPr>
          <a:xfrm>
            <a:off x="364864" y="5398547"/>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9" name="Title 1">
            <a:extLst>
              <a:ext uri="{FF2B5EF4-FFF2-40B4-BE49-F238E27FC236}">
                <a16:creationId xmlns:a16="http://schemas.microsoft.com/office/drawing/2014/main" id="{BD21E92F-4502-0A4D-BF1A-95FB6273A74E}"/>
              </a:ext>
            </a:extLst>
          </p:cNvPr>
          <p:cNvSpPr txBox="1">
            <a:spLocks/>
          </p:cNvSpPr>
          <p:nvPr/>
        </p:nvSpPr>
        <p:spPr>
          <a:xfrm>
            <a:off x="450000" y="-41002"/>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a:latin typeface="Century Gothic" panose="020B0502020202020204" pitchFamily="34" charset="0"/>
              </a:rPr>
              <a:t>Answer the questions below.</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2578029674"/>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P3.1.7</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P3.1.7</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p:txBody>
          <a:bodyPr/>
          <a:lstStyle/>
          <a:p>
            <a:r>
              <a:rPr lang="en-US" dirty="0">
                <a:latin typeface="Century Gothic" panose="020B0502020202020204" pitchFamily="34" charset="0"/>
              </a:rPr>
              <a:t>Acceleration</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03/12/2024</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13" name="Picture 12" descr="A picture containing text, clipart&#10;&#10;Description automatically generated">
            <a:extLst>
              <a:ext uri="{FF2B5EF4-FFF2-40B4-BE49-F238E27FC236}">
                <a16:creationId xmlns:a16="http://schemas.microsoft.com/office/drawing/2014/main" id="{8E26116A-3869-98FD-1524-687657B56169}"/>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515668" y="4993544"/>
            <a:ext cx="1090473" cy="1164583"/>
          </a:xfrm>
          <a:prstGeom prst="rect">
            <a:avLst/>
          </a:prstGeom>
        </p:spPr>
      </p:pic>
      <p:sp>
        <p:nvSpPr>
          <p:cNvPr id="14" name="TextBox 13">
            <a:extLst>
              <a:ext uri="{FF2B5EF4-FFF2-40B4-BE49-F238E27FC236}">
                <a16:creationId xmlns:a16="http://schemas.microsoft.com/office/drawing/2014/main" id="{1424FC7B-625F-030D-ADAA-751507F4D751}"/>
              </a:ext>
            </a:extLst>
          </p:cNvPr>
          <p:cNvSpPr txBox="1"/>
          <p:nvPr/>
        </p:nvSpPr>
        <p:spPr>
          <a:xfrm>
            <a:off x="283151" y="4455841"/>
            <a:ext cx="5116229" cy="2616101"/>
          </a:xfrm>
          <a:prstGeom prst="rect">
            <a:avLst/>
          </a:prstGeom>
          <a:noFill/>
        </p:spPr>
        <p:txBody>
          <a:bodyPr wrap="square" rtlCol="0">
            <a:spAutoFit/>
          </a:bodyPr>
          <a:lstStyle/>
          <a:p>
            <a:pPr lvl="0"/>
            <a:r>
              <a:rPr lang="en-US" dirty="0">
                <a:solidFill>
                  <a:srgbClr val="000000"/>
                </a:solidFill>
                <a:latin typeface="Century Gothic" panose="020B0502020202020204" pitchFamily="34" charset="0"/>
              </a:rPr>
              <a:t>P3.1.1 Prior Knowledge Review </a:t>
            </a:r>
          </a:p>
          <a:p>
            <a:pPr lvl="0"/>
            <a:r>
              <a:rPr lang="en-US" dirty="0">
                <a:solidFill>
                  <a:srgbClr val="000000"/>
                </a:solidFill>
                <a:latin typeface="Century Gothic" panose="020B0502020202020204" pitchFamily="34" charset="0"/>
              </a:rPr>
              <a:t>P3.1.2 Scalars and Vectors </a:t>
            </a:r>
          </a:p>
          <a:p>
            <a:pPr lvl="0"/>
            <a:r>
              <a:rPr lang="en-US" dirty="0">
                <a:solidFill>
                  <a:srgbClr val="000000"/>
                </a:solidFill>
                <a:latin typeface="Century Gothic" panose="020B0502020202020204" pitchFamily="34" charset="0"/>
              </a:rPr>
              <a:t>P3.1.3 Resultant Vectors</a:t>
            </a:r>
          </a:p>
          <a:p>
            <a:pPr lvl="0"/>
            <a:r>
              <a:rPr lang="en-US" dirty="0">
                <a:solidFill>
                  <a:srgbClr val="000000"/>
                </a:solidFill>
                <a:latin typeface="Century Gothic" panose="020B0502020202020204" pitchFamily="34" charset="0"/>
              </a:rPr>
              <a:t>P3.1.4 Resolving Vectors</a:t>
            </a:r>
          </a:p>
          <a:p>
            <a:pPr lvl="0"/>
            <a:r>
              <a:rPr lang="en-US" dirty="0">
                <a:solidFill>
                  <a:srgbClr val="000000"/>
                </a:solidFill>
                <a:latin typeface="Century Gothic" panose="020B0502020202020204" pitchFamily="34" charset="0"/>
              </a:rPr>
              <a:t>P3.1.5 Newton's Third Law</a:t>
            </a:r>
          </a:p>
          <a:p>
            <a:pPr lvl="0"/>
            <a:r>
              <a:rPr lang="en-US" dirty="0">
                <a:solidFill>
                  <a:srgbClr val="000000"/>
                </a:solidFill>
                <a:latin typeface="Century Gothic" panose="020B0502020202020204" pitchFamily="34" charset="0"/>
              </a:rPr>
              <a:t>P3.1.6 Newton's First Law</a:t>
            </a:r>
          </a:p>
          <a:p>
            <a:pPr marL="285750" indent="-285750">
              <a:buFont typeface="Wingdings" pitchFamily="2" charset="2"/>
              <a:buChar char="Ø"/>
            </a:pPr>
            <a:r>
              <a:rPr lang="en-US" sz="2000" b="1" dirty="0">
                <a:solidFill>
                  <a:srgbClr val="000000"/>
                </a:solidFill>
                <a:latin typeface="Century Gothic" panose="020B0502020202020204" pitchFamily="34" charset="0"/>
              </a:rPr>
              <a:t>P3.1.7 Acceleration</a:t>
            </a:r>
          </a:p>
          <a:p>
            <a:pPr lvl="0"/>
            <a:r>
              <a:rPr lang="en-US" dirty="0">
                <a:solidFill>
                  <a:srgbClr val="000000"/>
                </a:solidFill>
                <a:latin typeface="Century Gothic" panose="020B0502020202020204" pitchFamily="34" charset="0"/>
              </a:rPr>
              <a:t>P3.1.8 Acceleration Investigation</a:t>
            </a:r>
          </a:p>
          <a:p>
            <a:pPr lvl="0"/>
            <a:endParaRPr lang="en-US" dirty="0">
              <a:solidFill>
                <a:srgbClr val="000000"/>
              </a:solidFill>
              <a:latin typeface="Century Gothic" panose="020B0502020202020204" pitchFamily="34" charset="0"/>
            </a:endParaRPr>
          </a:p>
        </p:txBody>
      </p:sp>
      <p:sp>
        <p:nvSpPr>
          <p:cNvPr id="16" name="TextBox 15">
            <a:extLst>
              <a:ext uri="{FF2B5EF4-FFF2-40B4-BE49-F238E27FC236}">
                <a16:creationId xmlns:a16="http://schemas.microsoft.com/office/drawing/2014/main" id="{26DC4550-5A5F-6E60-463A-933D26EE31E5}"/>
              </a:ext>
            </a:extLst>
          </p:cNvPr>
          <p:cNvSpPr txBox="1"/>
          <p:nvPr/>
        </p:nvSpPr>
        <p:spPr>
          <a:xfrm>
            <a:off x="4860719" y="4509066"/>
            <a:ext cx="5497725" cy="1200329"/>
          </a:xfrm>
          <a:prstGeom prst="rect">
            <a:avLst/>
          </a:prstGeom>
          <a:noFill/>
        </p:spPr>
        <p:txBody>
          <a:bodyPr wrap="square" rtlCol="0">
            <a:spAutoFit/>
          </a:bodyPr>
          <a:lstStyle/>
          <a:p>
            <a:pPr lvl="0"/>
            <a:r>
              <a:rPr lang="en-US" dirty="0" err="1">
                <a:solidFill>
                  <a:srgbClr val="000000"/>
                </a:solidFill>
                <a:latin typeface="Century Gothic" panose="020B0502020202020204" pitchFamily="34" charset="0"/>
              </a:rPr>
              <a:t>Maths</a:t>
            </a:r>
            <a:r>
              <a:rPr lang="en-US" dirty="0">
                <a:solidFill>
                  <a:srgbClr val="000000"/>
                </a:solidFill>
                <a:latin typeface="Century Gothic" panose="020B0502020202020204" pitchFamily="34" charset="0"/>
              </a:rPr>
              <a:t> in Science Lesson 17</a:t>
            </a:r>
          </a:p>
          <a:p>
            <a:pPr lvl="0"/>
            <a:r>
              <a:rPr lang="en-US" dirty="0">
                <a:solidFill>
                  <a:srgbClr val="000000"/>
                </a:solidFill>
                <a:latin typeface="Century Gothic" panose="020B0502020202020204" pitchFamily="34" charset="0"/>
              </a:rPr>
              <a:t>P3.1.9 Velocity-Time Graphs</a:t>
            </a:r>
          </a:p>
          <a:p>
            <a:pPr lvl="0"/>
            <a:r>
              <a:rPr lang="en-US" dirty="0">
                <a:solidFill>
                  <a:srgbClr val="000000"/>
                </a:solidFill>
                <a:latin typeface="Century Gothic" panose="020B0502020202020204" pitchFamily="34" charset="0"/>
              </a:rPr>
              <a:t>P3.1.10 Velocity-Time Graphs 2</a:t>
            </a:r>
          </a:p>
          <a:p>
            <a:pPr lvl="0"/>
            <a:r>
              <a:rPr lang="en-US" dirty="0">
                <a:solidFill>
                  <a:srgbClr val="000000"/>
                </a:solidFill>
                <a:latin typeface="Century Gothic" panose="020B0502020202020204" pitchFamily="34" charset="0"/>
              </a:rPr>
              <a:t>P3.1.11 Acceleration Problems</a:t>
            </a:r>
          </a:p>
        </p:txBody>
      </p:sp>
      <p:pic>
        <p:nvPicPr>
          <p:cNvPr id="10" name="Picture 9">
            <a:extLst>
              <a:ext uri="{FF2B5EF4-FFF2-40B4-BE49-F238E27FC236}">
                <a16:creationId xmlns:a16="http://schemas.microsoft.com/office/drawing/2014/main" id="{D539C8F5-916A-26E5-D893-2F806EB596F9}"/>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036104" y="-217152"/>
            <a:ext cx="5497725" cy="5404544"/>
          </a:xfrm>
          <a:prstGeom prst="rect">
            <a:avLst/>
          </a:prstGeom>
        </p:spPr>
      </p:pic>
      <p:pic>
        <p:nvPicPr>
          <p:cNvPr id="15" name="Picture 14" descr="Icon&#10;&#10;Description automatically generated">
            <a:extLst>
              <a:ext uri="{FF2B5EF4-FFF2-40B4-BE49-F238E27FC236}">
                <a16:creationId xmlns:a16="http://schemas.microsoft.com/office/drawing/2014/main" id="{BD1B1D9C-217D-7683-6FE6-784B9147FF85}"/>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893026" y="1032268"/>
            <a:ext cx="837234" cy="432292"/>
          </a:xfrm>
          <a:prstGeom prst="rect">
            <a:avLst/>
          </a:prstGeom>
        </p:spPr>
      </p:pic>
    </p:spTree>
    <p:extLst>
      <p:ext uri="{BB962C8B-B14F-4D97-AF65-F5344CB8AC3E}">
        <p14:creationId xmlns:p14="http://schemas.microsoft.com/office/powerpoint/2010/main" val="2739972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96837B8B-15FA-A840-8DD6-642FF112F3B0}"/>
                  </a:ext>
                </a:extLst>
              </p:cNvPr>
              <p:cNvSpPr txBox="1"/>
              <p:nvPr/>
            </p:nvSpPr>
            <p:spPr>
              <a:xfrm>
                <a:off x="473324" y="1216445"/>
                <a:ext cx="10620000" cy="2102755"/>
              </a:xfrm>
              <a:prstGeom prst="rect">
                <a:avLst/>
              </a:prstGeom>
              <a:noFill/>
              <a:ln>
                <a:noFill/>
              </a:ln>
            </p:spPr>
            <p:txBody>
              <a:bodyPr wrap="square" rtlCol="0">
                <a:spAutoFit/>
              </a:bodyPr>
              <a:lstStyle/>
              <a:p>
                <a:pPr marL="342900" indent="-342900">
                  <a:buFont typeface="Arial" panose="020B0604020202020204" pitchFamily="34" charset="0"/>
                  <a:buChar char="•"/>
                </a:pPr>
                <a:r>
                  <a:rPr lang="en-GB" sz="2400">
                    <a:latin typeface="Century Gothic" panose="020B0502020202020204" pitchFamily="34" charset="0"/>
                  </a:rPr>
                  <a:t>Define acceleration</a:t>
                </a:r>
              </a:p>
              <a:p>
                <a:endParaRPr lang="en-GB" sz="2400">
                  <a:latin typeface="Century Gothic" panose="020B0502020202020204" pitchFamily="34" charset="0"/>
                </a:endParaRPr>
              </a:p>
              <a:p>
                <a:pPr marL="342900" indent="-342900">
                  <a:buFont typeface="Arial" panose="020B0604020202020204" pitchFamily="34" charset="0"/>
                  <a:buChar char="•"/>
                </a:pPr>
                <a:r>
                  <a:rPr lang="en-GB" sz="2400">
                    <a:latin typeface="Century Gothic" panose="020B0502020202020204" pitchFamily="34" charset="0"/>
                  </a:rPr>
                  <a:t>Calculate acceleration using the equation </a:t>
                </a:r>
                <a14:m>
                  <m:oMath xmlns:m="http://schemas.openxmlformats.org/officeDocument/2006/math">
                    <m:r>
                      <a:rPr lang="en-GB" sz="2400" b="0" i="1" smtClean="0">
                        <a:latin typeface="Cambria Math" panose="02040503050406030204" pitchFamily="18" charset="0"/>
                      </a:rPr>
                      <m:t>𝑎</m:t>
                    </m:r>
                    <m:r>
                      <a:rPr lang="en-GB" sz="2400" b="0" i="1" smtClean="0">
                        <a:latin typeface="Cambria Math" panose="02040503050406030204" pitchFamily="18" charset="0"/>
                      </a:rPr>
                      <m:t>= </m:t>
                    </m:r>
                    <m:f>
                      <m:fPr>
                        <m:ctrlPr>
                          <a:rPr lang="en-GB" sz="2400" b="0" i="1" smtClean="0">
                            <a:latin typeface="Cambria Math" panose="02040503050406030204" pitchFamily="18" charset="0"/>
                          </a:rPr>
                        </m:ctrlPr>
                      </m:fPr>
                      <m:num>
                        <m:r>
                          <a:rPr lang="en-GB" sz="2400" b="0" i="1" smtClean="0">
                            <a:latin typeface="Cambria Math" panose="02040503050406030204" pitchFamily="18" charset="0"/>
                          </a:rPr>
                          <m:t>⍙</m:t>
                        </m:r>
                        <m:r>
                          <a:rPr lang="en-GB" sz="2400" b="0" i="1" smtClean="0">
                            <a:latin typeface="Cambria Math" panose="02040503050406030204" pitchFamily="18" charset="0"/>
                          </a:rPr>
                          <m:t>𝑣</m:t>
                        </m:r>
                      </m:num>
                      <m:den>
                        <m:r>
                          <a:rPr lang="en-GB" sz="2400" b="0" i="1" smtClean="0">
                            <a:latin typeface="Cambria Math" panose="02040503050406030204" pitchFamily="18" charset="0"/>
                          </a:rPr>
                          <m:t>𝑡</m:t>
                        </m:r>
                      </m:den>
                    </m:f>
                  </m:oMath>
                </a14:m>
                <a:endParaRPr lang="en-GB" sz="2400">
                  <a:latin typeface="Century Gothic" panose="020B0502020202020204" pitchFamily="34" charset="0"/>
                </a:endParaRPr>
              </a:p>
              <a:p>
                <a:pPr marL="285750" indent="-285750">
                  <a:buFont typeface="Arial" panose="020B0604020202020204" pitchFamily="34" charset="0"/>
                  <a:buChar char="•"/>
                </a:pPr>
                <a:endParaRPr lang="en-GB" sz="2400">
                  <a:latin typeface="Century Gothic" panose="020B0502020202020204" pitchFamily="34" charset="0"/>
                </a:endParaRPr>
              </a:p>
              <a:p>
                <a:pPr marL="342900" indent="-342900">
                  <a:buFont typeface="Arial" panose="020B0604020202020204" pitchFamily="34" charset="0"/>
                  <a:buChar char="•"/>
                </a:pPr>
                <a:r>
                  <a:rPr lang="en-GB" sz="2400">
                    <a:latin typeface="Century Gothic" panose="020B0502020202020204" pitchFamily="34" charset="0"/>
                  </a:rPr>
                  <a:t>Explain the difference between velocity and acceleration</a:t>
                </a:r>
              </a:p>
            </p:txBody>
          </p:sp>
        </mc:Choice>
        <mc:Fallback>
          <p:sp>
            <p:nvSpPr>
              <p:cNvPr id="2" name="TextBox 1">
                <a:extLst>
                  <a:ext uri="{FF2B5EF4-FFF2-40B4-BE49-F238E27FC236}">
                    <a16:creationId xmlns:a16="http://schemas.microsoft.com/office/drawing/2014/main" id="{96837B8B-15FA-A840-8DD6-642FF112F3B0}"/>
                  </a:ext>
                </a:extLst>
              </p:cNvPr>
              <p:cNvSpPr txBox="1">
                <a:spLocks noRot="1" noChangeAspect="1" noMove="1" noResize="1" noEditPoints="1" noAdjustHandles="1" noChangeArrowheads="1" noChangeShapeType="1" noTextEdit="1"/>
              </p:cNvSpPr>
              <p:nvPr/>
            </p:nvSpPr>
            <p:spPr>
              <a:xfrm>
                <a:off x="473324" y="1216445"/>
                <a:ext cx="10620000" cy="2102755"/>
              </a:xfrm>
              <a:prstGeom prst="rect">
                <a:avLst/>
              </a:prstGeom>
              <a:blipFill>
                <a:blip r:embed="rId3"/>
                <a:stretch>
                  <a:fillRect l="-836" t="-3012" b="-5422"/>
                </a:stretch>
              </a:blipFill>
              <a:ln>
                <a:noFill/>
              </a:ln>
            </p:spPr>
            <p:txBody>
              <a:bodyPr/>
              <a:lstStyle/>
              <a:p>
                <a:r>
                  <a:rPr lang="en-GB">
                    <a:noFill/>
                  </a:rPr>
                  <a:t> </a:t>
                </a:r>
              </a:p>
            </p:txBody>
          </p:sp>
        </mc:Fallback>
      </mc:AlternateContent>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12721"/>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t>Key Words:</a:t>
            </a:r>
          </a:p>
        </p:txBody>
      </p:sp>
      <p:sp>
        <p:nvSpPr>
          <p:cNvPr id="7" name="Rectangle 6">
            <a:extLst>
              <a:ext uri="{FF2B5EF4-FFF2-40B4-BE49-F238E27FC236}">
                <a16:creationId xmlns:a16="http://schemas.microsoft.com/office/drawing/2014/main" id="{2B9EB206-A6D0-904E-AF4B-13E669A5A78E}"/>
              </a:ext>
            </a:extLst>
          </p:cNvPr>
          <p:cNvSpPr/>
          <p:nvPr/>
        </p:nvSpPr>
        <p:spPr>
          <a:xfrm>
            <a:off x="1980580" y="4891804"/>
            <a:ext cx="2720310"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acceleration</a:t>
            </a:r>
            <a:endParaRPr lang="en-US" sz="2800" b="1" dirty="0">
              <a:solidFill>
                <a:schemeClr val="tx1"/>
              </a:solidFill>
              <a:latin typeface="Century Gothic" panose="020B0502020202020204" pitchFamily="34" charset="0"/>
            </a:endParaRPr>
          </a:p>
        </p:txBody>
      </p:sp>
      <p:sp>
        <p:nvSpPr>
          <p:cNvPr id="10" name="Rectangle 9">
            <a:extLst>
              <a:ext uri="{FF2B5EF4-FFF2-40B4-BE49-F238E27FC236}">
                <a16:creationId xmlns:a16="http://schemas.microsoft.com/office/drawing/2014/main" id="{E9E50FCE-1416-E94C-9035-BB1EE7C36835}"/>
              </a:ext>
            </a:extLst>
          </p:cNvPr>
          <p:cNvSpPr/>
          <p:nvPr/>
        </p:nvSpPr>
        <p:spPr>
          <a:xfrm>
            <a:off x="4834566" y="4891804"/>
            <a:ext cx="2720310"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deceleration</a:t>
            </a:r>
            <a:endParaRPr lang="en-US" sz="2800" b="1" dirty="0">
              <a:solidFill>
                <a:schemeClr val="tx1"/>
              </a:solidFill>
              <a:latin typeface="Century Gothic" panose="020B0502020202020204" pitchFamily="34" charset="0"/>
            </a:endParaRPr>
          </a:p>
        </p:txBody>
      </p:sp>
      <p:sp>
        <p:nvSpPr>
          <p:cNvPr id="11" name="Rectangle 10">
            <a:extLst>
              <a:ext uri="{FF2B5EF4-FFF2-40B4-BE49-F238E27FC236}">
                <a16:creationId xmlns:a16="http://schemas.microsoft.com/office/drawing/2014/main" id="{FE346EBF-F8B0-0D4C-8193-A75DA34FA361}"/>
              </a:ext>
            </a:extLst>
          </p:cNvPr>
          <p:cNvSpPr/>
          <p:nvPr/>
        </p:nvSpPr>
        <p:spPr>
          <a:xfrm>
            <a:off x="7688552" y="4891804"/>
            <a:ext cx="2219461"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velocity</a:t>
            </a:r>
            <a:endParaRPr lang="en-US" sz="2800" b="1" dirty="0">
              <a:solidFill>
                <a:schemeClr val="tx1"/>
              </a:solidFill>
              <a:latin typeface="Century Gothic" panose="020B0502020202020204" pitchFamily="34" charset="0"/>
            </a:endParaRPr>
          </a:p>
        </p:txBody>
      </p:sp>
      <p:sp>
        <p:nvSpPr>
          <p:cNvPr id="12" name="Rectangle 11">
            <a:extLst>
              <a:ext uri="{FF2B5EF4-FFF2-40B4-BE49-F238E27FC236}">
                <a16:creationId xmlns:a16="http://schemas.microsoft.com/office/drawing/2014/main" id="{1DB4D66D-B964-A847-A717-16D0B8B87E5D}"/>
              </a:ext>
            </a:extLst>
          </p:cNvPr>
          <p:cNvSpPr/>
          <p:nvPr/>
        </p:nvSpPr>
        <p:spPr>
          <a:xfrm>
            <a:off x="1980580" y="5706657"/>
            <a:ext cx="2219461"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initial</a:t>
            </a:r>
            <a:endParaRPr lang="en-US" sz="2800" b="1" dirty="0">
              <a:solidFill>
                <a:schemeClr val="tx1"/>
              </a:solidFill>
              <a:latin typeface="Century Gothic" panose="020B0502020202020204" pitchFamily="34" charset="0"/>
            </a:endParaRPr>
          </a:p>
        </p:txBody>
      </p:sp>
      <p:sp>
        <p:nvSpPr>
          <p:cNvPr id="13" name="Rectangle 12">
            <a:extLst>
              <a:ext uri="{FF2B5EF4-FFF2-40B4-BE49-F238E27FC236}">
                <a16:creationId xmlns:a16="http://schemas.microsoft.com/office/drawing/2014/main" id="{220FEDBC-C96C-EE4D-9AFF-6C791374F756}"/>
              </a:ext>
            </a:extLst>
          </p:cNvPr>
          <p:cNvSpPr/>
          <p:nvPr/>
        </p:nvSpPr>
        <p:spPr>
          <a:xfrm>
            <a:off x="4320824" y="5706657"/>
            <a:ext cx="2219461"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final</a:t>
            </a:r>
            <a:endParaRPr lang="en-US" sz="2800" b="1"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3268269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a:solidFill>
                  <a:schemeClr val="dk1"/>
                </a:solidFill>
                <a:latin typeface="Century Gothic"/>
                <a:ea typeface="Century Gothic"/>
                <a:cs typeface="Century Gothic"/>
                <a:sym typeface="Century Gothic"/>
              </a:rPr>
              <a:t>The </a:t>
            </a:r>
            <a:r>
              <a:rPr lang="en-GB" sz="2400" b="1" i="0" u="none" strike="noStrike" cap="none">
                <a:solidFill>
                  <a:schemeClr val="dk1"/>
                </a:solidFill>
                <a:latin typeface="Century Gothic"/>
                <a:ea typeface="Century Gothic"/>
                <a:cs typeface="Century Gothic"/>
                <a:sym typeface="Century Gothic"/>
              </a:rPr>
              <a:t>fix-it</a:t>
            </a:r>
            <a:r>
              <a:rPr lang="en-GB" sz="2400" b="0" i="0" u="none" strike="noStrike" cap="none">
                <a:solidFill>
                  <a:schemeClr val="dk1"/>
                </a:solidFill>
                <a:latin typeface="Century Gothic"/>
                <a:ea typeface="Century Gothic"/>
                <a:cs typeface="Century Gothic"/>
                <a:sym typeface="Century Gothic"/>
              </a:rPr>
              <a:t> is an opportunity to respond to gaps in knowledge, especially those identified by th</a:t>
            </a:r>
            <a:r>
              <a:rPr lang="en-GB" sz="240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a:solidFill>
                  <a:schemeClr val="dk1"/>
                </a:solidFill>
                <a:latin typeface="Century Gothic"/>
                <a:ea typeface="Arial"/>
                <a:cs typeface="Arial"/>
                <a:sym typeface="Century Gothic"/>
              </a:rPr>
              <a:t>reteach</a:t>
            </a:r>
            <a:r>
              <a:rPr lang="en-GB" sz="2400">
                <a:solidFill>
                  <a:schemeClr val="dk1"/>
                </a:solidFill>
                <a:latin typeface="Century Gothic"/>
                <a:ea typeface="Arial"/>
                <a:cs typeface="Arial"/>
                <a:sym typeface="Century Gothic"/>
              </a:rPr>
              <a:t>, </a:t>
            </a:r>
            <a:r>
              <a:rPr lang="en-GB" sz="2400" b="1" i="0" u="none" strike="noStrike" cap="none">
                <a:solidFill>
                  <a:schemeClr val="dk1"/>
                </a:solidFill>
                <a:latin typeface="Century Gothic"/>
                <a:ea typeface="Arial"/>
                <a:cs typeface="Arial"/>
                <a:sym typeface="Century Gothic"/>
              </a:rPr>
              <a:t>explanation, de</a:t>
            </a:r>
            <a:r>
              <a:rPr lang="en-GB" sz="2400" b="1">
                <a:solidFill>
                  <a:schemeClr val="dk1"/>
                </a:solidFill>
                <a:latin typeface="Century Gothic"/>
                <a:ea typeface="Arial"/>
                <a:cs typeface="Arial"/>
                <a:sym typeface="Century Gothic"/>
              </a:rPr>
              <a:t>monstration</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modelling</a:t>
            </a:r>
            <a:r>
              <a:rPr lang="en-GB" sz="2400">
                <a:solidFill>
                  <a:schemeClr val="dk1"/>
                </a:solidFill>
                <a:latin typeface="Century Gothic"/>
                <a:ea typeface="Arial"/>
                <a:cs typeface="Arial"/>
                <a:sym typeface="Century Gothic"/>
              </a:rPr>
              <a:t> </a:t>
            </a:r>
            <a:r>
              <a:rPr lang="en-GB" sz="2400" b="0" i="0" u="none" strike="noStrike" cap="none">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practise</a:t>
            </a:r>
            <a:r>
              <a:rPr lang="en-GB" sz="240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redrafting</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improving</a:t>
            </a:r>
            <a:r>
              <a:rPr lang="en-GB" sz="240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7" name="Picture 6" descr="Graphical user interface, text, application&#10;&#10;Description automatically generated">
            <a:extLst>
              <a:ext uri="{FF2B5EF4-FFF2-40B4-BE49-F238E27FC236}">
                <a16:creationId xmlns:a16="http://schemas.microsoft.com/office/drawing/2014/main" id="{864CACA2-66CC-F748-8413-853AA0E35E3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943725" y="4218490"/>
            <a:ext cx="4480650" cy="2518379"/>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46BD157F-E8B6-DC41-8691-9DDC89AE11D2}"/>
              </a:ext>
            </a:extLst>
          </p:cNvPr>
          <p:cNvCxnSpPr/>
          <p:nvPr/>
        </p:nvCxnSpPr>
        <p:spPr>
          <a:xfrm>
            <a:off x="5035138" y="391886"/>
            <a:ext cx="0" cy="5890161"/>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45A9997-87B1-6742-9887-593DF6CB8576}"/>
              </a:ext>
            </a:extLst>
          </p:cNvPr>
          <p:cNvCxnSpPr>
            <a:cxnSpLocks/>
          </p:cNvCxnSpPr>
          <p:nvPr/>
        </p:nvCxnSpPr>
        <p:spPr>
          <a:xfrm flipH="1">
            <a:off x="422805" y="3204359"/>
            <a:ext cx="10526245"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EA10662-A2CB-2949-99C8-B5D4C76B99E9}"/>
              </a:ext>
            </a:extLst>
          </p:cNvPr>
          <p:cNvSpPr txBox="1"/>
          <p:nvPr/>
        </p:nvSpPr>
        <p:spPr>
          <a:xfrm>
            <a:off x="1439356" y="2374112"/>
            <a:ext cx="9046495" cy="1415772"/>
          </a:xfrm>
          <a:prstGeom prst="rect">
            <a:avLst/>
          </a:prstGeom>
          <a:solidFill>
            <a:schemeClr val="bg1"/>
          </a:solidFill>
        </p:spPr>
        <p:txBody>
          <a:bodyPr wrap="square" rtlCol="0">
            <a:spAutoFit/>
          </a:bodyPr>
          <a:lstStyle/>
          <a:p>
            <a:pPr algn="ctr"/>
            <a:r>
              <a:rPr lang="en-GB" sz="2800" b="1">
                <a:latin typeface="Century Gothic" panose="020B0502020202020204" pitchFamily="34" charset="0"/>
              </a:rPr>
              <a:t>Acceleration</a:t>
            </a:r>
          </a:p>
          <a:p>
            <a:pPr algn="ctr"/>
            <a:r>
              <a:rPr lang="en-GB" sz="2000" b="1">
                <a:latin typeface="Century Gothic" panose="020B0502020202020204" pitchFamily="34" charset="0"/>
              </a:rPr>
              <a:t>‘</a:t>
            </a:r>
            <a:r>
              <a:rPr lang="en-GB" b="1"/>
              <a:t>In an age of acceleration, nothing can be more exhilarating than going slow. And in an age of distraction, nothing is so luxurious as paying attention. </a:t>
            </a:r>
            <a:r>
              <a:rPr lang="en-GB" b="1">
                <a:latin typeface="Century Gothic" panose="020B0502020202020204" pitchFamily="34" charset="0"/>
              </a:rPr>
              <a:t>’</a:t>
            </a:r>
          </a:p>
          <a:p>
            <a:pPr algn="r"/>
            <a:r>
              <a:rPr lang="en-GB" sz="2000" b="1">
                <a:latin typeface="Century Gothic" panose="020B0502020202020204" pitchFamily="34" charset="0"/>
              </a:rPr>
              <a:t>Pico </a:t>
            </a:r>
            <a:r>
              <a:rPr lang="en-GB" sz="2000" b="1" err="1">
                <a:latin typeface="Century Gothic" panose="020B0502020202020204" pitchFamily="34" charset="0"/>
              </a:rPr>
              <a:t>Iyer</a:t>
            </a:r>
            <a:endParaRPr lang="en-GB" sz="2000" b="1" i="1">
              <a:latin typeface="Century Gothic" panose="020B0502020202020204" pitchFamily="34" charset="0"/>
            </a:endParaRPr>
          </a:p>
        </p:txBody>
      </p:sp>
      <p:sp>
        <p:nvSpPr>
          <p:cNvPr id="17" name="TextBox 16">
            <a:extLst>
              <a:ext uri="{FF2B5EF4-FFF2-40B4-BE49-F238E27FC236}">
                <a16:creationId xmlns:a16="http://schemas.microsoft.com/office/drawing/2014/main" id="{251D045F-2B16-0E48-AB1B-D006E280EC34}"/>
              </a:ext>
            </a:extLst>
          </p:cNvPr>
          <p:cNvSpPr txBox="1"/>
          <p:nvPr/>
        </p:nvSpPr>
        <p:spPr>
          <a:xfrm>
            <a:off x="460853" y="3908915"/>
            <a:ext cx="3990109" cy="646331"/>
          </a:xfrm>
          <a:prstGeom prst="rect">
            <a:avLst/>
          </a:prstGeom>
          <a:noFill/>
        </p:spPr>
        <p:txBody>
          <a:bodyPr wrap="square" rtlCol="0">
            <a:spAutoFit/>
          </a:bodyPr>
          <a:lstStyle/>
          <a:p>
            <a:r>
              <a:rPr lang="en-GB" b="1">
                <a:latin typeface="Century Gothic" panose="020B0502020202020204" pitchFamily="34" charset="0"/>
              </a:rPr>
              <a:t>Synonyms</a:t>
            </a:r>
          </a:p>
          <a:p>
            <a:endParaRPr lang="en-GB" b="1">
              <a:latin typeface="Century Gothic" panose="020B0502020202020204" pitchFamily="34" charset="0"/>
            </a:endParaRPr>
          </a:p>
        </p:txBody>
      </p:sp>
      <p:sp>
        <p:nvSpPr>
          <p:cNvPr id="19" name="TextBox 18">
            <a:extLst>
              <a:ext uri="{FF2B5EF4-FFF2-40B4-BE49-F238E27FC236}">
                <a16:creationId xmlns:a16="http://schemas.microsoft.com/office/drawing/2014/main" id="{5044E2FA-D81A-9B46-A0CA-21B1F3E9090B}"/>
              </a:ext>
            </a:extLst>
          </p:cNvPr>
          <p:cNvSpPr txBox="1"/>
          <p:nvPr/>
        </p:nvSpPr>
        <p:spPr>
          <a:xfrm>
            <a:off x="320633" y="391886"/>
            <a:ext cx="3990109" cy="646331"/>
          </a:xfrm>
          <a:prstGeom prst="rect">
            <a:avLst/>
          </a:prstGeom>
          <a:noFill/>
        </p:spPr>
        <p:txBody>
          <a:bodyPr wrap="square" rtlCol="0">
            <a:spAutoFit/>
          </a:bodyPr>
          <a:lstStyle/>
          <a:p>
            <a:r>
              <a:rPr lang="en-GB" b="1">
                <a:latin typeface="Century Gothic" panose="020B0502020202020204" pitchFamily="34" charset="0"/>
              </a:rPr>
              <a:t>General Definition</a:t>
            </a:r>
          </a:p>
          <a:p>
            <a:endParaRPr lang="en-GB" b="1">
              <a:latin typeface="Century Gothic" panose="020B0502020202020204" pitchFamily="34" charset="0"/>
            </a:endParaRPr>
          </a:p>
        </p:txBody>
      </p:sp>
      <p:sp>
        <p:nvSpPr>
          <p:cNvPr id="21" name="TextBox 20">
            <a:extLst>
              <a:ext uri="{FF2B5EF4-FFF2-40B4-BE49-F238E27FC236}">
                <a16:creationId xmlns:a16="http://schemas.microsoft.com/office/drawing/2014/main" id="{45972F47-3FE7-A04A-A089-766B187076A5}"/>
              </a:ext>
            </a:extLst>
          </p:cNvPr>
          <p:cNvSpPr txBox="1"/>
          <p:nvPr/>
        </p:nvSpPr>
        <p:spPr>
          <a:xfrm>
            <a:off x="5353792" y="391885"/>
            <a:ext cx="3990109" cy="646331"/>
          </a:xfrm>
          <a:prstGeom prst="rect">
            <a:avLst/>
          </a:prstGeom>
          <a:noFill/>
        </p:spPr>
        <p:txBody>
          <a:bodyPr wrap="square" rtlCol="0">
            <a:spAutoFit/>
          </a:bodyPr>
          <a:lstStyle/>
          <a:p>
            <a:r>
              <a:rPr lang="en-GB" b="1">
                <a:latin typeface="Century Gothic" panose="020B0502020202020204" pitchFamily="34" charset="0"/>
              </a:rPr>
              <a:t>Scientific Definition</a:t>
            </a:r>
          </a:p>
          <a:p>
            <a:endParaRPr lang="en-GB" b="1">
              <a:latin typeface="Century Gothic" panose="020B0502020202020204" pitchFamily="34" charset="0"/>
            </a:endParaRPr>
          </a:p>
        </p:txBody>
      </p:sp>
      <p:sp>
        <p:nvSpPr>
          <p:cNvPr id="22" name="TextBox 21">
            <a:extLst>
              <a:ext uri="{FF2B5EF4-FFF2-40B4-BE49-F238E27FC236}">
                <a16:creationId xmlns:a16="http://schemas.microsoft.com/office/drawing/2014/main" id="{80CFAA78-B3D0-5F45-818D-F13AE3A6FDB2}"/>
              </a:ext>
            </a:extLst>
          </p:cNvPr>
          <p:cNvSpPr txBox="1"/>
          <p:nvPr/>
        </p:nvSpPr>
        <p:spPr>
          <a:xfrm>
            <a:off x="5349525" y="4048720"/>
            <a:ext cx="3990109" cy="646331"/>
          </a:xfrm>
          <a:prstGeom prst="rect">
            <a:avLst/>
          </a:prstGeom>
          <a:noFill/>
        </p:spPr>
        <p:txBody>
          <a:bodyPr wrap="square" rtlCol="0">
            <a:spAutoFit/>
          </a:bodyPr>
          <a:lstStyle/>
          <a:p>
            <a:r>
              <a:rPr lang="en-GB" b="1">
                <a:latin typeface="Century Gothic" panose="020B0502020202020204" pitchFamily="34" charset="0"/>
              </a:rPr>
              <a:t>General Examples</a:t>
            </a:r>
          </a:p>
          <a:p>
            <a:endParaRPr lang="en-GB" b="1">
              <a:latin typeface="Century Gothic" panose="020B0502020202020204" pitchFamily="34" charset="0"/>
            </a:endParaRPr>
          </a:p>
        </p:txBody>
      </p:sp>
      <p:sp>
        <p:nvSpPr>
          <p:cNvPr id="23" name="TextBox 22">
            <a:extLst>
              <a:ext uri="{FF2B5EF4-FFF2-40B4-BE49-F238E27FC236}">
                <a16:creationId xmlns:a16="http://schemas.microsoft.com/office/drawing/2014/main" id="{E0FB335A-AC86-2D4A-B4C3-5EA82830CD83}"/>
              </a:ext>
            </a:extLst>
          </p:cNvPr>
          <p:cNvSpPr txBox="1"/>
          <p:nvPr/>
        </p:nvSpPr>
        <p:spPr>
          <a:xfrm>
            <a:off x="5355776" y="4430173"/>
            <a:ext cx="6277003" cy="646331"/>
          </a:xfrm>
          <a:prstGeom prst="rect">
            <a:avLst/>
          </a:prstGeom>
          <a:noFill/>
        </p:spPr>
        <p:txBody>
          <a:bodyPr wrap="square" rtlCol="0">
            <a:spAutoFit/>
          </a:bodyPr>
          <a:lstStyle/>
          <a:p>
            <a:r>
              <a:rPr lang="en-GB">
                <a:latin typeface="Century Gothic" panose="020B0502020202020204" pitchFamily="34" charset="0"/>
              </a:rPr>
              <a:t>The acceleration of technology has already been a big feature of the 21</a:t>
            </a:r>
            <a:r>
              <a:rPr lang="en-GB" baseline="30000">
                <a:latin typeface="Century Gothic" panose="020B0502020202020204" pitchFamily="34" charset="0"/>
              </a:rPr>
              <a:t>st</a:t>
            </a:r>
            <a:r>
              <a:rPr lang="en-GB">
                <a:latin typeface="Century Gothic" panose="020B0502020202020204" pitchFamily="34" charset="0"/>
              </a:rPr>
              <a:t> century.</a:t>
            </a:r>
          </a:p>
        </p:txBody>
      </p:sp>
      <p:sp>
        <p:nvSpPr>
          <p:cNvPr id="24" name="TextBox 23">
            <a:extLst>
              <a:ext uri="{FF2B5EF4-FFF2-40B4-BE49-F238E27FC236}">
                <a16:creationId xmlns:a16="http://schemas.microsoft.com/office/drawing/2014/main" id="{2D45D6EA-DC71-B84D-AE25-958B1A88E756}"/>
              </a:ext>
            </a:extLst>
          </p:cNvPr>
          <p:cNvSpPr txBox="1"/>
          <p:nvPr/>
        </p:nvSpPr>
        <p:spPr>
          <a:xfrm>
            <a:off x="5375568" y="5354809"/>
            <a:ext cx="3990109" cy="646331"/>
          </a:xfrm>
          <a:prstGeom prst="rect">
            <a:avLst/>
          </a:prstGeom>
          <a:noFill/>
        </p:spPr>
        <p:txBody>
          <a:bodyPr wrap="square" rtlCol="0">
            <a:spAutoFit/>
          </a:bodyPr>
          <a:lstStyle/>
          <a:p>
            <a:r>
              <a:rPr lang="en-GB" b="1">
                <a:latin typeface="Century Gothic" panose="020B0502020202020204" pitchFamily="34" charset="0"/>
              </a:rPr>
              <a:t>Scientific Examples</a:t>
            </a:r>
          </a:p>
          <a:p>
            <a:endParaRPr lang="en-GB" b="1">
              <a:latin typeface="Century Gothic" panose="020B0502020202020204" pitchFamily="34" charset="0"/>
            </a:endParaRPr>
          </a:p>
        </p:txBody>
      </p:sp>
      <p:sp>
        <p:nvSpPr>
          <p:cNvPr id="25" name="TextBox 24">
            <a:extLst>
              <a:ext uri="{FF2B5EF4-FFF2-40B4-BE49-F238E27FC236}">
                <a16:creationId xmlns:a16="http://schemas.microsoft.com/office/drawing/2014/main" id="{DED1BF91-2165-1C43-B213-B24851CCA444}"/>
              </a:ext>
            </a:extLst>
          </p:cNvPr>
          <p:cNvSpPr txBox="1"/>
          <p:nvPr/>
        </p:nvSpPr>
        <p:spPr>
          <a:xfrm>
            <a:off x="320632" y="777754"/>
            <a:ext cx="4638669" cy="1477328"/>
          </a:xfrm>
          <a:prstGeom prst="rect">
            <a:avLst/>
          </a:prstGeom>
          <a:noFill/>
        </p:spPr>
        <p:txBody>
          <a:bodyPr wrap="square" rtlCol="0">
            <a:spAutoFit/>
          </a:bodyPr>
          <a:lstStyle/>
          <a:p>
            <a:r>
              <a:rPr lang="en-GB">
                <a:latin typeface="Century Gothic" panose="020B0502020202020204" pitchFamily="34" charset="0"/>
              </a:rPr>
              <a:t>An increase in speed or rate.</a:t>
            </a:r>
          </a:p>
          <a:p>
            <a:endParaRPr lang="en-GB">
              <a:latin typeface="Century Gothic" panose="020B0502020202020204" pitchFamily="34" charset="0"/>
            </a:endParaRPr>
          </a:p>
          <a:p>
            <a:r>
              <a:rPr lang="en-GB">
                <a:latin typeface="Century Gothic" panose="020B0502020202020204" pitchFamily="34" charset="0"/>
              </a:rPr>
              <a:t>From the Latin </a:t>
            </a:r>
            <a:r>
              <a:rPr lang="en-GB" i="1">
                <a:latin typeface="Century Gothic" panose="020B0502020202020204" pitchFamily="34" charset="0"/>
              </a:rPr>
              <a:t>accelerare </a:t>
            </a:r>
            <a:r>
              <a:rPr lang="en-GB">
                <a:latin typeface="Century Gothic" panose="020B0502020202020204" pitchFamily="34" charset="0"/>
              </a:rPr>
              <a:t>meaning ‘hasten’. </a:t>
            </a:r>
          </a:p>
          <a:p>
            <a:endParaRPr lang="en-GB">
              <a:latin typeface="Century Gothic" panose="020B0502020202020204" pitchFamily="34" charset="0"/>
            </a:endParaRPr>
          </a:p>
        </p:txBody>
      </p:sp>
      <p:sp>
        <p:nvSpPr>
          <p:cNvPr id="26" name="Rectangle 25">
            <a:extLst>
              <a:ext uri="{FF2B5EF4-FFF2-40B4-BE49-F238E27FC236}">
                <a16:creationId xmlns:a16="http://schemas.microsoft.com/office/drawing/2014/main" id="{D2BE751C-92E5-004D-AF0A-57DD9B822DA5}"/>
              </a:ext>
            </a:extLst>
          </p:cNvPr>
          <p:cNvSpPr/>
          <p:nvPr/>
        </p:nvSpPr>
        <p:spPr>
          <a:xfrm>
            <a:off x="5353790" y="744140"/>
            <a:ext cx="5876181" cy="369332"/>
          </a:xfrm>
          <a:prstGeom prst="rect">
            <a:avLst/>
          </a:prstGeom>
        </p:spPr>
        <p:txBody>
          <a:bodyPr wrap="square">
            <a:spAutoFit/>
          </a:bodyPr>
          <a:lstStyle/>
          <a:p>
            <a:r>
              <a:rPr lang="en-GB" dirty="0">
                <a:latin typeface="Century Gothic" panose="020B0502020202020204" pitchFamily="34" charset="0"/>
              </a:rPr>
              <a:t>The rate of change of velocity.</a:t>
            </a:r>
          </a:p>
        </p:txBody>
      </p:sp>
      <p:sp>
        <p:nvSpPr>
          <p:cNvPr id="27" name="TextBox 26">
            <a:extLst>
              <a:ext uri="{FF2B5EF4-FFF2-40B4-BE49-F238E27FC236}">
                <a16:creationId xmlns:a16="http://schemas.microsoft.com/office/drawing/2014/main" id="{A6C2F9B3-74F4-8441-AB31-934218BA1EC2}"/>
              </a:ext>
            </a:extLst>
          </p:cNvPr>
          <p:cNvSpPr txBox="1"/>
          <p:nvPr/>
        </p:nvSpPr>
        <p:spPr>
          <a:xfrm>
            <a:off x="422805" y="4347076"/>
            <a:ext cx="2033102" cy="646331"/>
          </a:xfrm>
          <a:prstGeom prst="rect">
            <a:avLst/>
          </a:prstGeom>
          <a:noFill/>
        </p:spPr>
        <p:txBody>
          <a:bodyPr wrap="square" rtlCol="0">
            <a:spAutoFit/>
          </a:bodyPr>
          <a:lstStyle/>
          <a:p>
            <a:r>
              <a:rPr lang="en-GB">
                <a:latin typeface="Century Gothic" panose="020B0502020202020204" pitchFamily="34" charset="0"/>
              </a:rPr>
              <a:t>Speed up</a:t>
            </a:r>
          </a:p>
          <a:p>
            <a:r>
              <a:rPr lang="en-GB">
                <a:latin typeface="Century Gothic" panose="020B0502020202020204" pitchFamily="34" charset="0"/>
              </a:rPr>
              <a:t>Quicken</a:t>
            </a:r>
          </a:p>
        </p:txBody>
      </p:sp>
      <p:sp>
        <p:nvSpPr>
          <p:cNvPr id="29" name="TextBox 28">
            <a:extLst>
              <a:ext uri="{FF2B5EF4-FFF2-40B4-BE49-F238E27FC236}">
                <a16:creationId xmlns:a16="http://schemas.microsoft.com/office/drawing/2014/main" id="{00B97CED-7DA3-0A40-A493-6345F9AA306C}"/>
              </a:ext>
            </a:extLst>
          </p:cNvPr>
          <p:cNvSpPr txBox="1"/>
          <p:nvPr/>
        </p:nvSpPr>
        <p:spPr>
          <a:xfrm>
            <a:off x="5375568" y="5715250"/>
            <a:ext cx="4419594" cy="646331"/>
          </a:xfrm>
          <a:prstGeom prst="rect">
            <a:avLst/>
          </a:prstGeom>
          <a:noFill/>
        </p:spPr>
        <p:txBody>
          <a:bodyPr wrap="square" rtlCol="0">
            <a:spAutoFit/>
          </a:bodyPr>
          <a:lstStyle/>
          <a:p>
            <a:r>
              <a:rPr lang="en-GB">
                <a:latin typeface="Century Gothic" panose="020B0502020202020204" pitchFamily="34" charset="0"/>
              </a:rPr>
              <a:t>The car had a negative acceleration as it slowed down at traffic lights.</a:t>
            </a:r>
          </a:p>
        </p:txBody>
      </p:sp>
      <p:pic>
        <p:nvPicPr>
          <p:cNvPr id="18" name="Picture 17" descr="A picture containing text, clipart&#10;&#10;Description automatically generated">
            <a:extLst>
              <a:ext uri="{FF2B5EF4-FFF2-40B4-BE49-F238E27FC236}">
                <a16:creationId xmlns:a16="http://schemas.microsoft.com/office/drawing/2014/main" id="{4A591E04-0023-074F-A891-DA0B39A8818F}"/>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549181" y="5491400"/>
            <a:ext cx="1090473" cy="1164583"/>
          </a:xfrm>
          <a:prstGeom prst="rect">
            <a:avLst/>
          </a:prstGeom>
        </p:spPr>
      </p:pic>
    </p:spTree>
    <p:extLst>
      <p:ext uri="{BB962C8B-B14F-4D97-AF65-F5344CB8AC3E}">
        <p14:creationId xmlns:p14="http://schemas.microsoft.com/office/powerpoint/2010/main" val="4622199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fade">
                                      <p:cBhvr>
                                        <p:cTn id="24" dur="500"/>
                                        <p:tgtEl>
                                          <p:spTgt spid="2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500"/>
                                        <p:tgtEl>
                                          <p:spTgt spid="2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fade">
                                      <p:cBhvr>
                                        <p:cTn id="32" dur="500"/>
                                        <p:tgtEl>
                                          <p:spTgt spid="2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P spid="21" grpId="0"/>
      <p:bldP spid="22" grpId="0"/>
      <p:bldP spid="23" grpId="0"/>
      <p:bldP spid="24" grpId="0"/>
      <p:bldP spid="25" grpId="0"/>
      <p:bldP spid="26" grpId="0"/>
      <p:bldP spid="27"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026" name="Picture 2" descr="Car, Suv, Speed, Road, Accelerate">
            <a:extLst>
              <a:ext uri="{FF2B5EF4-FFF2-40B4-BE49-F238E27FC236}">
                <a16:creationId xmlns:a16="http://schemas.microsoft.com/office/drawing/2014/main" id="{B7EF9A19-7373-C748-A6F7-803BD53F434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11526982"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A270B83E-F5D4-AE4C-B98D-720BD74DAD1B}"/>
              </a:ext>
            </a:extLst>
          </p:cNvPr>
          <p:cNvSpPr/>
          <p:nvPr/>
        </p:nvSpPr>
        <p:spPr>
          <a:xfrm>
            <a:off x="359320" y="286654"/>
            <a:ext cx="6166986" cy="6003310"/>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Google Shape;145;p3"/>
          <p:cNvSpPr txBox="1"/>
          <p:nvPr/>
        </p:nvSpPr>
        <p:spPr>
          <a:xfrm>
            <a:off x="540000" y="2096893"/>
            <a:ext cx="5842871" cy="4801314"/>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This could be an object </a:t>
            </a:r>
            <a:r>
              <a:rPr lang="en-GB" sz="2400" b="1">
                <a:latin typeface="Century Gothic" panose="020B0502020202020204" pitchFamily="34" charset="0"/>
              </a:rPr>
              <a:t>speeding up, slowing down </a:t>
            </a:r>
            <a:r>
              <a:rPr lang="en-GB" sz="2400">
                <a:latin typeface="Century Gothic" panose="020B0502020202020204" pitchFamily="34" charset="0"/>
              </a:rPr>
              <a:t>or </a:t>
            </a:r>
            <a:r>
              <a:rPr lang="en-GB" sz="2400" b="1">
                <a:latin typeface="Century Gothic" panose="020B0502020202020204" pitchFamily="34" charset="0"/>
              </a:rPr>
              <a:t>changing direction.</a:t>
            </a:r>
          </a:p>
          <a:p>
            <a:endParaRPr lang="en-GB" sz="2400">
              <a:latin typeface="Century Gothic" panose="020B0502020202020204" pitchFamily="34" charset="0"/>
            </a:endParaRPr>
          </a:p>
          <a:p>
            <a:r>
              <a:rPr lang="en-GB" sz="2400">
                <a:latin typeface="Century Gothic" panose="020B0502020202020204" pitchFamily="34" charset="0"/>
              </a:rPr>
              <a:t>Change in velocity is the final velocity minus the initial velocity.</a:t>
            </a:r>
          </a:p>
          <a:p>
            <a:endParaRPr lang="en-GB" sz="2400">
              <a:latin typeface="Century Gothic" panose="020B0502020202020204" pitchFamily="34" charset="0"/>
            </a:endParaRPr>
          </a:p>
          <a:p>
            <a:r>
              <a:rPr lang="en-GB" sz="2400">
                <a:latin typeface="Century Gothic" panose="020B0502020202020204" pitchFamily="34" charset="0"/>
              </a:rPr>
              <a:t>The SI unit for acceleration is metres per second squared (</a:t>
            </a:r>
            <a:r>
              <a:rPr lang="en-GB" sz="2400" b="1">
                <a:latin typeface="Century Gothic" panose="020B0502020202020204" pitchFamily="34" charset="0"/>
              </a:rPr>
              <a:t>m/s</a:t>
            </a:r>
            <a:r>
              <a:rPr lang="en-GB" sz="2400" b="1" baseline="30000">
                <a:latin typeface="Century Gothic" panose="020B0502020202020204" pitchFamily="34" charset="0"/>
              </a:rPr>
              <a:t>2</a:t>
            </a:r>
            <a:r>
              <a:rPr lang="en-GB" sz="2400">
                <a:latin typeface="Century Gothic" panose="020B0502020202020204" pitchFamily="34" charset="0"/>
              </a:rPr>
              <a:t>).</a:t>
            </a:r>
            <a:endParaRPr lang="en-GB" sz="2400" baseline="30000">
              <a:latin typeface="Century Gothic" panose="020B0502020202020204" pitchFamily="34" charset="0"/>
            </a:endParaRPr>
          </a:p>
          <a:p>
            <a:endParaRPr lang="en-GB" sz="2400">
              <a:latin typeface="Century Gothic" panose="020B0502020202020204" pitchFamily="34" charset="0"/>
            </a:endParaRPr>
          </a:p>
          <a:p>
            <a:r>
              <a:rPr lang="en-GB" sz="2400">
                <a:latin typeface="Century Gothic" panose="020B0502020202020204" pitchFamily="34" charset="0"/>
              </a:rPr>
              <a:t>As acceleration is the rate of change of velocity, it is also a </a:t>
            </a:r>
            <a:r>
              <a:rPr lang="en-GB" sz="2400" b="1">
                <a:latin typeface="Century Gothic" panose="020B0502020202020204" pitchFamily="34" charset="0"/>
              </a:rPr>
              <a:t>vector</a:t>
            </a:r>
            <a:r>
              <a:rPr lang="en-GB" sz="2400">
                <a:latin typeface="Century Gothic" panose="020B0502020202020204" pitchFamily="34" charset="0"/>
              </a:rPr>
              <a:t> quantity.</a:t>
            </a:r>
          </a:p>
          <a:p>
            <a:endParaRPr lang="en-GB" sz="2400">
              <a:latin typeface="Century Gothic" panose="020B0502020202020204" pitchFamily="34" charset="0"/>
            </a:endParaRPr>
          </a:p>
          <a:p>
            <a:pPr marL="152400" marR="0" lvl="0" algn="l" rtl="0">
              <a:spcBef>
                <a:spcPts val="0"/>
              </a:spcBef>
              <a:spcAft>
                <a:spcPts val="0"/>
              </a:spcAft>
              <a:buClr>
                <a:schemeClr val="dk1"/>
              </a:buClr>
              <a:buSzPts val="2400"/>
            </a:pPr>
            <a:endParaRPr sz="2400">
              <a:solidFill>
                <a:schemeClr val="dk1"/>
              </a:solidFill>
              <a:latin typeface="Century Gothic"/>
              <a:ea typeface="Century Gothic"/>
              <a:cs typeface="Century Gothic"/>
              <a:sym typeface="Century Gothic"/>
            </a:endParaRPr>
          </a:p>
        </p:txBody>
      </p:sp>
      <p:sp>
        <p:nvSpPr>
          <p:cNvPr id="2" name="Title 1">
            <a:extLst>
              <a:ext uri="{FF2B5EF4-FFF2-40B4-BE49-F238E27FC236}">
                <a16:creationId xmlns:a16="http://schemas.microsoft.com/office/drawing/2014/main" id="{34815E3D-BB51-4744-9B50-27A0FB3EDDB3}"/>
              </a:ext>
            </a:extLst>
          </p:cNvPr>
          <p:cNvSpPr>
            <a:spLocks noGrp="1"/>
          </p:cNvSpPr>
          <p:nvPr>
            <p:ph type="title"/>
          </p:nvPr>
        </p:nvSpPr>
        <p:spPr/>
        <p:txBody>
          <a:bodyPr>
            <a:normAutofit/>
          </a:bodyPr>
          <a:lstStyle/>
          <a:p>
            <a:pPr lvl="0">
              <a:spcBef>
                <a:spcPts val="0"/>
              </a:spcBef>
            </a:pPr>
            <a:r>
              <a:rPr lang="en-GB">
                <a:solidFill>
                  <a:schemeClr val="dk1"/>
                </a:solidFill>
                <a:latin typeface="Century Gothic"/>
                <a:ea typeface="Century Gothic"/>
                <a:cs typeface="Century Gothic"/>
                <a:sym typeface="Century Gothic"/>
              </a:rPr>
              <a:t>Acceleration</a:t>
            </a:r>
            <a:endParaRPr lang="en-GB"/>
          </a:p>
        </p:txBody>
      </p:sp>
      <mc:AlternateContent xmlns:mc="http://schemas.openxmlformats.org/markup-compatibility/2006">
        <mc:Choice xmlns:a14="http://schemas.microsoft.com/office/drawing/2010/main" Requires="a14">
          <p:sp>
            <p:nvSpPr>
              <p:cNvPr id="17" name="TextBox 16">
                <a:extLst>
                  <a:ext uri="{FF2B5EF4-FFF2-40B4-BE49-F238E27FC236}">
                    <a16:creationId xmlns:a16="http://schemas.microsoft.com/office/drawing/2014/main" id="{ADEEF269-1366-9447-BB59-7624A606F58D}"/>
                  </a:ext>
                </a:extLst>
              </p:cNvPr>
              <p:cNvSpPr txBox="1"/>
              <p:nvPr/>
            </p:nvSpPr>
            <p:spPr>
              <a:xfrm>
                <a:off x="5763491" y="880634"/>
                <a:ext cx="5568957" cy="793872"/>
              </a:xfrm>
              <a:prstGeom prst="rect">
                <a:avLst/>
              </a:prstGeom>
              <a:solidFill>
                <a:schemeClr val="bg1"/>
              </a:solidFill>
            </p:spPr>
            <p:txBody>
              <a:bodyPr wrap="square" rtlCol="0">
                <a:spAutoFit/>
              </a:bodyPr>
              <a:lstStyle/>
              <a:p>
                <a:pPr/>
                <a14:m>
                  <m:oMathPara xmlns:m="http://schemas.openxmlformats.org/officeDocument/2006/math">
                    <m:oMathParaPr>
                      <m:jc m:val="left"/>
                    </m:oMathParaPr>
                    <m:oMath xmlns:m="http://schemas.openxmlformats.org/officeDocument/2006/math">
                      <m:r>
                        <a:rPr lang="en-GB" sz="2400" b="1" i="1" smtClean="0">
                          <a:latin typeface="Cambria Math" panose="02040503050406030204" pitchFamily="18" charset="0"/>
                        </a:rPr>
                        <m:t>𝑨𝒄𝒄𝒆𝒍𝒆𝒓𝒂𝒕𝒊𝒐𝒏</m:t>
                      </m:r>
                      <m:r>
                        <a:rPr lang="en-GB" sz="2400" b="1" i="1" smtClean="0">
                          <a:latin typeface="Cambria Math" panose="02040503050406030204" pitchFamily="18" charset="0"/>
                        </a:rPr>
                        <m:t>= </m:t>
                      </m:r>
                      <m:f>
                        <m:fPr>
                          <m:ctrlPr>
                            <a:rPr lang="en-GB" sz="2400" b="1" i="1" smtClean="0">
                              <a:latin typeface="Cambria Math" panose="02040503050406030204" pitchFamily="18" charset="0"/>
                            </a:rPr>
                          </m:ctrlPr>
                        </m:fPr>
                        <m:num>
                          <m:r>
                            <a:rPr lang="en-GB" sz="2400" b="1" i="1" smtClean="0">
                              <a:latin typeface="Cambria Math" panose="02040503050406030204" pitchFamily="18" charset="0"/>
                            </a:rPr>
                            <m:t>𝑪𝒉𝒂𝒏𝒈𝒆</m:t>
                          </m:r>
                          <m:r>
                            <a:rPr lang="en-GB" sz="2400" b="1" i="1" smtClean="0">
                              <a:latin typeface="Cambria Math" panose="02040503050406030204" pitchFamily="18" charset="0"/>
                            </a:rPr>
                            <m:t> </m:t>
                          </m:r>
                          <m:r>
                            <a:rPr lang="en-GB" sz="2400" b="1" i="1" smtClean="0">
                              <a:latin typeface="Cambria Math" panose="02040503050406030204" pitchFamily="18" charset="0"/>
                            </a:rPr>
                            <m:t>𝒊𝒏</m:t>
                          </m:r>
                          <m:r>
                            <a:rPr lang="en-GB" sz="2400" b="1" i="1" smtClean="0">
                              <a:latin typeface="Cambria Math" panose="02040503050406030204" pitchFamily="18" charset="0"/>
                            </a:rPr>
                            <m:t> </m:t>
                          </m:r>
                          <m:r>
                            <a:rPr lang="en-GB" sz="2400" b="1" i="1" smtClean="0">
                              <a:latin typeface="Cambria Math" panose="02040503050406030204" pitchFamily="18" charset="0"/>
                            </a:rPr>
                            <m:t>𝒗𝒆𝒍𝒐𝒄𝒊𝒕𝒚</m:t>
                          </m:r>
                          <m:r>
                            <a:rPr lang="en-GB" sz="2400" b="1" i="1" smtClean="0">
                              <a:latin typeface="Cambria Math" panose="02040503050406030204" pitchFamily="18" charset="0"/>
                            </a:rPr>
                            <m:t> </m:t>
                          </m:r>
                        </m:num>
                        <m:den>
                          <m:r>
                            <a:rPr lang="en-GB" sz="2400" b="1" i="1" smtClean="0">
                              <a:latin typeface="Cambria Math" panose="02040503050406030204" pitchFamily="18" charset="0"/>
                            </a:rPr>
                            <m:t>𝑻𝒊𝒎𝒆</m:t>
                          </m:r>
                        </m:den>
                      </m:f>
                    </m:oMath>
                  </m:oMathPara>
                </a14:m>
                <a:endParaRPr lang="en-US" sz="2400" b="1" dirty="0">
                  <a:latin typeface="Century Gothic" panose="020B0502020202020204" pitchFamily="34" charset="0"/>
                </a:endParaRPr>
              </a:p>
            </p:txBody>
          </p:sp>
        </mc:Choice>
        <mc:Fallback>
          <p:sp>
            <p:nvSpPr>
              <p:cNvPr id="17" name="TextBox 16">
                <a:extLst>
                  <a:ext uri="{FF2B5EF4-FFF2-40B4-BE49-F238E27FC236}">
                    <a16:creationId xmlns:a16="http://schemas.microsoft.com/office/drawing/2014/main" id="{ADEEF269-1366-9447-BB59-7624A606F58D}"/>
                  </a:ext>
                </a:extLst>
              </p:cNvPr>
              <p:cNvSpPr txBox="1">
                <a:spLocks noRot="1" noChangeAspect="1" noMove="1" noResize="1" noEditPoints="1" noAdjustHandles="1" noChangeArrowheads="1" noChangeShapeType="1" noTextEdit="1"/>
              </p:cNvSpPr>
              <p:nvPr/>
            </p:nvSpPr>
            <p:spPr>
              <a:xfrm>
                <a:off x="5763491" y="880634"/>
                <a:ext cx="5568957" cy="793872"/>
              </a:xfrm>
              <a:prstGeom prst="rect">
                <a:avLst/>
              </a:prstGeom>
              <a:blipFill>
                <a:blip r:embed="rId4"/>
                <a:stretch>
                  <a:fillRect l="-227" t="-3175" b="-6349"/>
                </a:stretch>
              </a:blipFill>
            </p:spPr>
            <p:txBody>
              <a:bodyPr/>
              <a:lstStyle/>
              <a:p>
                <a:r>
                  <a:rPr lang="en-GB">
                    <a:noFill/>
                  </a:rPr>
                  <a:t> </a:t>
                </a:r>
              </a:p>
            </p:txBody>
          </p:sp>
        </mc:Fallback>
      </mc:AlternateContent>
      <p:sp>
        <p:nvSpPr>
          <p:cNvPr id="8" name="TextBox 7">
            <a:extLst>
              <a:ext uri="{FF2B5EF4-FFF2-40B4-BE49-F238E27FC236}">
                <a16:creationId xmlns:a16="http://schemas.microsoft.com/office/drawing/2014/main" id="{44E50AC4-A832-5846-BF2A-DAA3C5F7B7DB}"/>
              </a:ext>
            </a:extLst>
          </p:cNvPr>
          <p:cNvSpPr txBox="1"/>
          <p:nvPr/>
        </p:nvSpPr>
        <p:spPr>
          <a:xfrm>
            <a:off x="540001" y="894103"/>
            <a:ext cx="4683164" cy="830997"/>
          </a:xfrm>
          <a:prstGeom prst="rect">
            <a:avLst/>
          </a:prstGeom>
          <a:solidFill>
            <a:schemeClr val="accent1">
              <a:lumMod val="40000"/>
              <a:lumOff val="60000"/>
            </a:schemeClr>
          </a:solidFill>
        </p:spPr>
        <p:txBody>
          <a:bodyPr wrap="square" rtlCol="0">
            <a:spAutoFit/>
          </a:bodyPr>
          <a:lstStyle/>
          <a:p>
            <a:r>
              <a:rPr lang="en-GB" sz="2400" dirty="0">
                <a:latin typeface="Century Gothic" panose="020B0502020202020204" pitchFamily="34" charset="0"/>
              </a:rPr>
              <a:t>Acceleration is the </a:t>
            </a:r>
            <a:r>
              <a:rPr lang="en-GB" sz="2400" b="1" dirty="0">
                <a:latin typeface="Century Gothic" panose="020B0502020202020204" pitchFamily="34" charset="0"/>
              </a:rPr>
              <a:t>rate</a:t>
            </a:r>
            <a:r>
              <a:rPr lang="en-GB" sz="2400" dirty="0">
                <a:latin typeface="Century Gothic" panose="020B0502020202020204" pitchFamily="34" charset="0"/>
              </a:rPr>
              <a:t> of </a:t>
            </a:r>
            <a:r>
              <a:rPr lang="en-GB" sz="2400" b="1" dirty="0">
                <a:latin typeface="Century Gothic" panose="020B0502020202020204" pitchFamily="34" charset="0"/>
              </a:rPr>
              <a:t>change</a:t>
            </a:r>
            <a:r>
              <a:rPr lang="en-GB" sz="2400" dirty="0">
                <a:latin typeface="Century Gothic" panose="020B0502020202020204" pitchFamily="34" charset="0"/>
              </a:rPr>
              <a:t> of </a:t>
            </a:r>
            <a:r>
              <a:rPr lang="en-GB" sz="2400" b="1" dirty="0">
                <a:latin typeface="Century Gothic" panose="020B0502020202020204" pitchFamily="34" charset="0"/>
              </a:rPr>
              <a:t>velocity</a:t>
            </a:r>
            <a:r>
              <a:rPr lang="en-GB" sz="2400" dirty="0">
                <a:latin typeface="Century Gothic" panose="020B0502020202020204" pitchFamily="34" charset="0"/>
              </a:rPr>
              <a:t>.</a:t>
            </a:r>
          </a:p>
        </p:txBody>
      </p:sp>
      <mc:AlternateContent xmlns:mc="http://schemas.openxmlformats.org/markup-compatibility/2006">
        <mc:Choice xmlns:a14="http://schemas.microsoft.com/office/drawing/2010/main" Requires="a14">
          <p:sp>
            <p:nvSpPr>
              <p:cNvPr id="10" name="TextBox 9">
                <a:extLst>
                  <a:ext uri="{FF2B5EF4-FFF2-40B4-BE49-F238E27FC236}">
                    <a16:creationId xmlns:a16="http://schemas.microsoft.com/office/drawing/2014/main" id="{946B3DF7-CC8D-3C4A-B21D-A5DF8679AC59}"/>
                  </a:ext>
                </a:extLst>
              </p:cNvPr>
              <p:cNvSpPr txBox="1"/>
              <p:nvPr/>
            </p:nvSpPr>
            <p:spPr>
              <a:xfrm>
                <a:off x="7412627" y="2242542"/>
                <a:ext cx="2753227" cy="1248803"/>
              </a:xfrm>
              <a:prstGeom prst="rect">
                <a:avLst/>
              </a:prstGeom>
              <a:solidFill>
                <a:schemeClr val="bg1"/>
              </a:solidFill>
            </p:spPr>
            <p:txBody>
              <a:bodyPr wrap="square" rtlCol="0">
                <a:spAutoFit/>
              </a:bodyPr>
              <a:lstStyle/>
              <a:p>
                <a:pPr/>
                <a14:m>
                  <m:oMathPara xmlns:m="http://schemas.openxmlformats.org/officeDocument/2006/math">
                    <m:oMathParaPr>
                      <m:jc m:val="left"/>
                    </m:oMathParaPr>
                    <m:oMath xmlns:m="http://schemas.openxmlformats.org/officeDocument/2006/math">
                      <m:r>
                        <a:rPr lang="en-GB" sz="4000" b="1" i="1" smtClean="0">
                          <a:latin typeface="Cambria Math" panose="02040503050406030204" pitchFamily="18" charset="0"/>
                        </a:rPr>
                        <m:t>𝒂</m:t>
                      </m:r>
                      <m:r>
                        <a:rPr lang="en-GB" sz="4000" b="1" i="1" smtClean="0">
                          <a:latin typeface="Cambria Math" panose="02040503050406030204" pitchFamily="18" charset="0"/>
                        </a:rPr>
                        <m:t>= </m:t>
                      </m:r>
                      <m:f>
                        <m:fPr>
                          <m:ctrlPr>
                            <a:rPr lang="en-GB" sz="4000" b="1" i="1" smtClean="0">
                              <a:latin typeface="Cambria Math" panose="02040503050406030204" pitchFamily="18" charset="0"/>
                            </a:rPr>
                          </m:ctrlPr>
                        </m:fPr>
                        <m:num>
                          <m:r>
                            <a:rPr lang="en-GB" sz="4000" b="1" i="1" smtClean="0">
                              <a:latin typeface="Cambria Math" panose="02040503050406030204" pitchFamily="18" charset="0"/>
                              <a:ea typeface="Cambria Math" panose="02040503050406030204" pitchFamily="18" charset="0"/>
                            </a:rPr>
                            <m:t>∆</m:t>
                          </m:r>
                          <m:r>
                            <a:rPr lang="en-GB" sz="4000" b="1" i="1" smtClean="0">
                              <a:latin typeface="Cambria Math" panose="02040503050406030204" pitchFamily="18" charset="0"/>
                              <a:ea typeface="Cambria Math" panose="02040503050406030204" pitchFamily="18" charset="0"/>
                            </a:rPr>
                            <m:t>𝒗</m:t>
                          </m:r>
                        </m:num>
                        <m:den>
                          <m:r>
                            <a:rPr lang="en-GB" sz="4000" b="1" i="1" smtClean="0">
                              <a:latin typeface="Cambria Math" panose="02040503050406030204" pitchFamily="18" charset="0"/>
                            </a:rPr>
                            <m:t>𝒕</m:t>
                          </m:r>
                        </m:den>
                      </m:f>
                    </m:oMath>
                  </m:oMathPara>
                </a14:m>
                <a:endParaRPr lang="en-US" sz="4000" b="1">
                  <a:latin typeface="Century Gothic" panose="020B0502020202020204" pitchFamily="34" charset="0"/>
                </a:endParaRPr>
              </a:p>
            </p:txBody>
          </p:sp>
        </mc:Choice>
        <mc:Fallback>
          <p:sp>
            <p:nvSpPr>
              <p:cNvPr id="10" name="TextBox 9">
                <a:extLst>
                  <a:ext uri="{FF2B5EF4-FFF2-40B4-BE49-F238E27FC236}">
                    <a16:creationId xmlns:a16="http://schemas.microsoft.com/office/drawing/2014/main" id="{946B3DF7-CC8D-3C4A-B21D-A5DF8679AC59}"/>
                  </a:ext>
                </a:extLst>
              </p:cNvPr>
              <p:cNvSpPr txBox="1">
                <a:spLocks noRot="1" noChangeAspect="1" noMove="1" noResize="1" noEditPoints="1" noAdjustHandles="1" noChangeArrowheads="1" noChangeShapeType="1" noTextEdit="1"/>
              </p:cNvSpPr>
              <p:nvPr/>
            </p:nvSpPr>
            <p:spPr>
              <a:xfrm>
                <a:off x="7412627" y="2242542"/>
                <a:ext cx="2753227" cy="1248803"/>
              </a:xfrm>
              <a:prstGeom prst="rect">
                <a:avLst/>
              </a:prstGeom>
              <a:blipFill>
                <a:blip r:embed="rId5"/>
                <a:stretch>
                  <a:fillRect l="-1376" b="-8000"/>
                </a:stretch>
              </a:blipFill>
            </p:spPr>
            <p:txBody>
              <a:bodyPr/>
              <a:lstStyle/>
              <a:p>
                <a:r>
                  <a:rPr lang="en-GB">
                    <a:noFill/>
                  </a:rPr>
                  <a:t> </a:t>
                </a:r>
              </a:p>
            </p:txBody>
          </p:sp>
        </mc:Fallback>
      </mc:AlternateContent>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1888A2A5-57CF-B642-8619-94338C1A2DEE}"/>
                  </a:ext>
                </a:extLst>
              </p:cNvPr>
              <p:cNvSpPr txBox="1"/>
              <p:nvPr/>
            </p:nvSpPr>
            <p:spPr>
              <a:xfrm>
                <a:off x="7928297" y="2284648"/>
                <a:ext cx="2090600" cy="1144352"/>
              </a:xfrm>
              <a:prstGeom prst="rect">
                <a:avLst/>
              </a:prstGeom>
              <a:solidFill>
                <a:schemeClr val="bg1"/>
              </a:solidFill>
            </p:spPr>
            <p:txBody>
              <a:bodyPr wrap="square" rtlCol="0">
                <a:spAutoFit/>
              </a:bodyPr>
              <a:lstStyle/>
              <a:p>
                <a:pPr/>
                <a14:m>
                  <m:oMathPara xmlns:m="http://schemas.openxmlformats.org/officeDocument/2006/math">
                    <m:oMathParaPr>
                      <m:jc m:val="left"/>
                    </m:oMathParaPr>
                    <m:oMath xmlns:m="http://schemas.openxmlformats.org/officeDocument/2006/math">
                      <m:r>
                        <a:rPr lang="en-GB" sz="3600" b="1" i="1" smtClean="0">
                          <a:latin typeface="Cambria Math" panose="02040503050406030204" pitchFamily="18" charset="0"/>
                        </a:rPr>
                        <m:t>= </m:t>
                      </m:r>
                      <m:f>
                        <m:fPr>
                          <m:ctrlPr>
                            <a:rPr lang="en-GB" sz="3600" b="1" i="1" smtClean="0">
                              <a:latin typeface="Cambria Math" panose="02040503050406030204" pitchFamily="18" charset="0"/>
                            </a:rPr>
                          </m:ctrlPr>
                        </m:fPr>
                        <m:num>
                          <m:r>
                            <a:rPr lang="en-GB" sz="3600" b="1" i="1" smtClean="0">
                              <a:latin typeface="Cambria Math" panose="02040503050406030204" pitchFamily="18" charset="0"/>
                            </a:rPr>
                            <m:t>𝒎</m:t>
                          </m:r>
                          <m:r>
                            <a:rPr lang="en-GB" sz="3600" b="1" i="1" smtClean="0">
                              <a:latin typeface="Cambria Math" panose="02040503050406030204" pitchFamily="18" charset="0"/>
                            </a:rPr>
                            <m:t>/</m:t>
                          </m:r>
                          <m:r>
                            <a:rPr lang="en-GB" sz="3600" b="1" i="1" smtClean="0">
                              <a:latin typeface="Cambria Math" panose="02040503050406030204" pitchFamily="18" charset="0"/>
                            </a:rPr>
                            <m:t>𝒔</m:t>
                          </m:r>
                        </m:num>
                        <m:den>
                          <m:r>
                            <a:rPr lang="en-GB" sz="3600" b="1" i="1" smtClean="0">
                              <a:latin typeface="Cambria Math" panose="02040503050406030204" pitchFamily="18" charset="0"/>
                              <a:ea typeface="Cambria Math" panose="02040503050406030204" pitchFamily="18" charset="0"/>
                            </a:rPr>
                            <m:t>𝒔</m:t>
                          </m:r>
                        </m:den>
                      </m:f>
                    </m:oMath>
                  </m:oMathPara>
                </a14:m>
                <a:endParaRPr lang="en-US" sz="3600" b="1">
                  <a:latin typeface="Century Gothic" panose="020B0502020202020204" pitchFamily="34" charset="0"/>
                </a:endParaRPr>
              </a:p>
            </p:txBody>
          </p:sp>
        </mc:Choice>
        <mc:Fallback>
          <p:sp>
            <p:nvSpPr>
              <p:cNvPr id="9" name="TextBox 8">
                <a:extLst>
                  <a:ext uri="{FF2B5EF4-FFF2-40B4-BE49-F238E27FC236}">
                    <a16:creationId xmlns:a16="http://schemas.microsoft.com/office/drawing/2014/main" id="{1888A2A5-57CF-B642-8619-94338C1A2DEE}"/>
                  </a:ext>
                </a:extLst>
              </p:cNvPr>
              <p:cNvSpPr txBox="1">
                <a:spLocks noRot="1" noChangeAspect="1" noMove="1" noResize="1" noEditPoints="1" noAdjustHandles="1" noChangeArrowheads="1" noChangeShapeType="1" noTextEdit="1"/>
              </p:cNvSpPr>
              <p:nvPr/>
            </p:nvSpPr>
            <p:spPr>
              <a:xfrm>
                <a:off x="7928297" y="2284648"/>
                <a:ext cx="2090600" cy="1144352"/>
              </a:xfrm>
              <a:prstGeom prst="rect">
                <a:avLst/>
              </a:prstGeom>
              <a:blipFill>
                <a:blip r:embed="rId6"/>
                <a:stretch>
                  <a:fillRect l="-602" b="-5495"/>
                </a:stretch>
              </a:blipFill>
            </p:spPr>
            <p:txBody>
              <a:bodyPr/>
              <a:lstStyle/>
              <a:p>
                <a:r>
                  <a:rPr lang="en-GB">
                    <a:noFill/>
                  </a:rPr>
                  <a:t> </a:t>
                </a:r>
              </a:p>
            </p:txBody>
          </p:sp>
        </mc:Fallback>
      </mc:AlternateContent>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45">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45">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45">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45">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 nodeType="clickEffect">
                                  <p:stCondLst>
                                    <p:cond delay="0"/>
                                  </p:stCondLst>
                                  <p:childTnLst>
                                    <p:set>
                                      <p:cBhvr>
                                        <p:cTn id="4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p:bldP spid="17" grpId="0" animBg="1"/>
      <p:bldP spid="8" grpId="0" animBg="1"/>
      <p:bldP spid="10" grpId="0" animBg="1"/>
      <p:bldP spid="9" grpId="0" animBg="1"/>
      <p:bldP spid="9"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1026" name="Picture 2" descr="Car, Suv, Speed, Road, Accelerate">
            <a:extLst>
              <a:ext uri="{FF2B5EF4-FFF2-40B4-BE49-F238E27FC236}">
                <a16:creationId xmlns:a16="http://schemas.microsoft.com/office/drawing/2014/main" id="{B7EF9A19-7373-C748-A6F7-803BD53F434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11526982"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5A9A4C83-E8E4-3F48-A0E6-A4B564981F46}"/>
              </a:ext>
            </a:extLst>
          </p:cNvPr>
          <p:cNvSpPr/>
          <p:nvPr/>
        </p:nvSpPr>
        <p:spPr>
          <a:xfrm>
            <a:off x="359319" y="286654"/>
            <a:ext cx="6074159" cy="6289992"/>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p>
        </p:txBody>
      </p:sp>
      <p:sp>
        <p:nvSpPr>
          <p:cNvPr id="2" name="Title 1">
            <a:extLst>
              <a:ext uri="{FF2B5EF4-FFF2-40B4-BE49-F238E27FC236}">
                <a16:creationId xmlns:a16="http://schemas.microsoft.com/office/drawing/2014/main" id="{34815E3D-BB51-4744-9B50-27A0FB3EDDB3}"/>
              </a:ext>
            </a:extLst>
          </p:cNvPr>
          <p:cNvSpPr>
            <a:spLocks noGrp="1"/>
          </p:cNvSpPr>
          <p:nvPr>
            <p:ph type="title"/>
          </p:nvPr>
        </p:nvSpPr>
        <p:spPr/>
        <p:txBody>
          <a:bodyPr>
            <a:normAutofit/>
          </a:bodyPr>
          <a:lstStyle/>
          <a:p>
            <a:pPr lvl="0">
              <a:spcBef>
                <a:spcPts val="0"/>
              </a:spcBef>
            </a:pPr>
            <a:r>
              <a:rPr lang="en-GB" dirty="0">
                <a:solidFill>
                  <a:schemeClr val="dk1"/>
                </a:solidFill>
                <a:latin typeface="Century Gothic"/>
                <a:ea typeface="Century Gothic"/>
                <a:cs typeface="Century Gothic"/>
                <a:sym typeface="Century Gothic"/>
              </a:rPr>
              <a:t>I: Calculating Acceleration</a:t>
            </a:r>
            <a:endParaRPr lang="en-GB" dirty="0"/>
          </a:p>
        </p:txBody>
      </p:sp>
      <p:sp>
        <p:nvSpPr>
          <p:cNvPr id="16" name="TextBox 15">
            <a:extLst>
              <a:ext uri="{FF2B5EF4-FFF2-40B4-BE49-F238E27FC236}">
                <a16:creationId xmlns:a16="http://schemas.microsoft.com/office/drawing/2014/main" id="{62E35925-B9D3-8A41-A268-50DE73933201}"/>
              </a:ext>
            </a:extLst>
          </p:cNvPr>
          <p:cNvSpPr txBox="1"/>
          <p:nvPr/>
        </p:nvSpPr>
        <p:spPr>
          <a:xfrm>
            <a:off x="540000" y="1001926"/>
            <a:ext cx="5697514" cy="4893647"/>
          </a:xfrm>
          <a:prstGeom prst="rect">
            <a:avLst/>
          </a:prstGeom>
          <a:noFill/>
        </p:spPr>
        <p:txBody>
          <a:bodyPr wrap="square" rtlCol="0">
            <a:spAutoFit/>
          </a:bodyPr>
          <a:lstStyle/>
          <a:p>
            <a:r>
              <a:rPr lang="en-US" sz="2400" b="1" dirty="0">
                <a:latin typeface="Century Gothic" panose="020B0502020202020204" pitchFamily="34" charset="0"/>
              </a:rPr>
              <a:t>Worked example</a:t>
            </a:r>
            <a:r>
              <a:rPr lang="en-US" sz="2400" dirty="0">
                <a:latin typeface="Century Gothic" panose="020B0502020202020204" pitchFamily="34" charset="0"/>
              </a:rPr>
              <a:t>: </a:t>
            </a:r>
          </a:p>
          <a:p>
            <a:endParaRPr lang="en-US" sz="2400" dirty="0">
              <a:latin typeface="Century Gothic" panose="020B0502020202020204" pitchFamily="34" charset="0"/>
            </a:endParaRPr>
          </a:p>
          <a:p>
            <a:r>
              <a:rPr lang="en-US" sz="2400" b="1" dirty="0">
                <a:latin typeface="Century Gothic" panose="020B0502020202020204" pitchFamily="34" charset="0"/>
              </a:rPr>
              <a:t>Calculate the acceleration of a car that goes from rest to 10 m/s forwards in 5 seconds. </a:t>
            </a:r>
          </a:p>
          <a:p>
            <a:endParaRPr lang="en-US" sz="2400" dirty="0">
              <a:solidFill>
                <a:srgbClr val="0070C0"/>
              </a:solidFill>
              <a:latin typeface="Century Gothic" panose="020B0502020202020204" pitchFamily="34" charset="0"/>
            </a:endParaRPr>
          </a:p>
          <a:p>
            <a:r>
              <a:rPr lang="en-US" sz="2400" dirty="0">
                <a:solidFill>
                  <a:schemeClr val="accent1"/>
                </a:solidFill>
                <a:latin typeface="Century Gothic" panose="020B0502020202020204" pitchFamily="34" charset="0"/>
              </a:rPr>
              <a:t>Acceleration = </a:t>
            </a:r>
            <a:r>
              <a:rPr lang="en-US" sz="2400" u="sng" dirty="0">
                <a:solidFill>
                  <a:schemeClr val="accent1"/>
                </a:solidFill>
                <a:latin typeface="Century Gothic" panose="020B0502020202020204" pitchFamily="34" charset="0"/>
              </a:rPr>
              <a:t>change in velocity</a:t>
            </a:r>
          </a:p>
          <a:p>
            <a:r>
              <a:rPr lang="en-US" sz="2400" dirty="0">
                <a:solidFill>
                  <a:schemeClr val="accent1"/>
                </a:solidFill>
                <a:latin typeface="Century Gothic" panose="020B0502020202020204" pitchFamily="34" charset="0"/>
              </a:rPr>
              <a:t>                                     time</a:t>
            </a:r>
          </a:p>
          <a:p>
            <a:endParaRPr lang="en-US" sz="2400" dirty="0">
              <a:solidFill>
                <a:schemeClr val="accent1"/>
              </a:solidFill>
              <a:latin typeface="Century Gothic" panose="020B0502020202020204" pitchFamily="34" charset="0"/>
            </a:endParaRPr>
          </a:p>
          <a:p>
            <a:r>
              <a:rPr lang="en-US" sz="2400" dirty="0">
                <a:solidFill>
                  <a:schemeClr val="accent1"/>
                </a:solidFill>
                <a:latin typeface="Century Gothic" panose="020B0502020202020204" pitchFamily="34" charset="0"/>
              </a:rPr>
              <a:t>a = </a:t>
            </a:r>
            <a:r>
              <a:rPr lang="en-US" sz="2400" u="sng" dirty="0">
                <a:solidFill>
                  <a:schemeClr val="accent1"/>
                </a:solidFill>
                <a:latin typeface="Century Gothic" panose="020B0502020202020204" pitchFamily="34" charset="0"/>
              </a:rPr>
              <a:t>10 m/s – 0 m/s</a:t>
            </a:r>
          </a:p>
          <a:p>
            <a:r>
              <a:rPr lang="en-US" sz="2400" dirty="0">
                <a:solidFill>
                  <a:schemeClr val="accent1"/>
                </a:solidFill>
                <a:latin typeface="Century Gothic" panose="020B0502020202020204" pitchFamily="34" charset="0"/>
              </a:rPr>
              <a:t>                 5 s</a:t>
            </a:r>
          </a:p>
          <a:p>
            <a:endParaRPr lang="en-US" sz="2400" dirty="0">
              <a:solidFill>
                <a:schemeClr val="accent1"/>
              </a:solidFill>
              <a:latin typeface="Century Gothic" panose="020B0502020202020204" pitchFamily="34" charset="0"/>
            </a:endParaRPr>
          </a:p>
          <a:p>
            <a:r>
              <a:rPr lang="en-US" sz="2400" dirty="0">
                <a:solidFill>
                  <a:schemeClr val="accent1"/>
                </a:solidFill>
                <a:latin typeface="Century Gothic" panose="020B0502020202020204" pitchFamily="34" charset="0"/>
              </a:rPr>
              <a:t>a = 2 m/s</a:t>
            </a:r>
            <a:r>
              <a:rPr lang="en-US" sz="2400" baseline="30000" dirty="0">
                <a:solidFill>
                  <a:schemeClr val="accent1"/>
                </a:solidFill>
                <a:latin typeface="Century Gothic" panose="020B0502020202020204" pitchFamily="34" charset="0"/>
              </a:rPr>
              <a:t>2  </a:t>
            </a:r>
            <a:r>
              <a:rPr lang="en-US" sz="2400" dirty="0">
                <a:solidFill>
                  <a:schemeClr val="accent1"/>
                </a:solidFill>
                <a:latin typeface="Century Gothic" panose="020B0502020202020204" pitchFamily="34" charset="0"/>
              </a:rPr>
              <a:t>forwards</a:t>
            </a:r>
            <a:endParaRPr lang="en-US" sz="2400" baseline="30000" dirty="0">
              <a:solidFill>
                <a:schemeClr val="accent1"/>
              </a:solidFill>
              <a:latin typeface="Century Gothic" panose="020B0502020202020204" pitchFamily="34" charset="0"/>
            </a:endParaRPr>
          </a:p>
        </p:txBody>
      </p:sp>
      <mc:AlternateContent xmlns:mc="http://schemas.openxmlformats.org/markup-compatibility/2006">
        <mc:Choice xmlns:a14="http://schemas.microsoft.com/office/drawing/2010/main" Requires="a14">
          <p:sp>
            <p:nvSpPr>
              <p:cNvPr id="7" name="TextBox 6">
                <a:extLst>
                  <a:ext uri="{FF2B5EF4-FFF2-40B4-BE49-F238E27FC236}">
                    <a16:creationId xmlns:a16="http://schemas.microsoft.com/office/drawing/2014/main" id="{DF1C0282-E658-AE4B-929E-D65E1C14DFF1}"/>
                  </a:ext>
                </a:extLst>
              </p:cNvPr>
              <p:cNvSpPr txBox="1"/>
              <p:nvPr/>
            </p:nvSpPr>
            <p:spPr>
              <a:xfrm>
                <a:off x="7412627" y="2242542"/>
                <a:ext cx="2753227" cy="1248803"/>
              </a:xfrm>
              <a:prstGeom prst="rect">
                <a:avLst/>
              </a:prstGeom>
              <a:solidFill>
                <a:schemeClr val="bg1"/>
              </a:solidFill>
            </p:spPr>
            <p:txBody>
              <a:bodyPr wrap="square" rtlCol="0">
                <a:spAutoFit/>
              </a:bodyPr>
              <a:lstStyle/>
              <a:p>
                <a:pPr/>
                <a14:m>
                  <m:oMathPara xmlns:m="http://schemas.openxmlformats.org/officeDocument/2006/math">
                    <m:oMathParaPr>
                      <m:jc m:val="left"/>
                    </m:oMathParaPr>
                    <m:oMath xmlns:m="http://schemas.openxmlformats.org/officeDocument/2006/math">
                      <m:r>
                        <a:rPr lang="en-GB" sz="4000" b="1" i="1" smtClean="0">
                          <a:latin typeface="Cambria Math" panose="02040503050406030204" pitchFamily="18" charset="0"/>
                        </a:rPr>
                        <m:t>𝒂</m:t>
                      </m:r>
                      <m:r>
                        <a:rPr lang="en-GB" sz="4000" b="1" i="1" smtClean="0">
                          <a:latin typeface="Cambria Math" panose="02040503050406030204" pitchFamily="18" charset="0"/>
                        </a:rPr>
                        <m:t>= </m:t>
                      </m:r>
                      <m:f>
                        <m:fPr>
                          <m:ctrlPr>
                            <a:rPr lang="en-GB" sz="4000" b="1" i="1" smtClean="0">
                              <a:latin typeface="Cambria Math" panose="02040503050406030204" pitchFamily="18" charset="0"/>
                            </a:rPr>
                          </m:ctrlPr>
                        </m:fPr>
                        <m:num>
                          <m:r>
                            <a:rPr lang="en-GB" sz="4000" b="1" i="1" smtClean="0">
                              <a:latin typeface="Cambria Math" panose="02040503050406030204" pitchFamily="18" charset="0"/>
                              <a:ea typeface="Cambria Math" panose="02040503050406030204" pitchFamily="18" charset="0"/>
                            </a:rPr>
                            <m:t>∆</m:t>
                          </m:r>
                          <m:r>
                            <a:rPr lang="en-GB" sz="4000" b="1" i="1" smtClean="0">
                              <a:latin typeface="Cambria Math" panose="02040503050406030204" pitchFamily="18" charset="0"/>
                              <a:ea typeface="Cambria Math" panose="02040503050406030204" pitchFamily="18" charset="0"/>
                            </a:rPr>
                            <m:t>𝒗</m:t>
                          </m:r>
                        </m:num>
                        <m:den>
                          <m:r>
                            <a:rPr lang="en-GB" sz="4000" b="1" i="1" smtClean="0">
                              <a:latin typeface="Cambria Math" panose="02040503050406030204" pitchFamily="18" charset="0"/>
                            </a:rPr>
                            <m:t>𝒕</m:t>
                          </m:r>
                        </m:den>
                      </m:f>
                    </m:oMath>
                  </m:oMathPara>
                </a14:m>
                <a:endParaRPr lang="en-US" sz="4000" b="1" dirty="0">
                  <a:latin typeface="Century Gothic" panose="020B0502020202020204" pitchFamily="34" charset="0"/>
                </a:endParaRPr>
              </a:p>
            </p:txBody>
          </p:sp>
        </mc:Choice>
        <mc:Fallback>
          <p:sp>
            <p:nvSpPr>
              <p:cNvPr id="7" name="TextBox 6">
                <a:extLst>
                  <a:ext uri="{FF2B5EF4-FFF2-40B4-BE49-F238E27FC236}">
                    <a16:creationId xmlns:a16="http://schemas.microsoft.com/office/drawing/2014/main" id="{DF1C0282-E658-AE4B-929E-D65E1C14DFF1}"/>
                  </a:ext>
                </a:extLst>
              </p:cNvPr>
              <p:cNvSpPr txBox="1">
                <a:spLocks noRot="1" noChangeAspect="1" noMove="1" noResize="1" noEditPoints="1" noAdjustHandles="1" noChangeArrowheads="1" noChangeShapeType="1" noTextEdit="1"/>
              </p:cNvSpPr>
              <p:nvPr/>
            </p:nvSpPr>
            <p:spPr>
              <a:xfrm>
                <a:off x="7412627" y="2242542"/>
                <a:ext cx="2753227" cy="1248803"/>
              </a:xfrm>
              <a:prstGeom prst="rect">
                <a:avLst/>
              </a:prstGeom>
              <a:blipFill>
                <a:blip r:embed="rId4"/>
                <a:stretch>
                  <a:fillRect l="-1376" b="-8000"/>
                </a:stretch>
              </a:blipFill>
            </p:spPr>
            <p:txBody>
              <a:bodyPr/>
              <a:lstStyle/>
              <a:p>
                <a:r>
                  <a:rPr lang="en-GB">
                    <a:noFill/>
                  </a:rPr>
                  <a:t> </a:t>
                </a:r>
              </a:p>
            </p:txBody>
          </p:sp>
        </mc:Fallback>
      </mc:AlternateContent>
    </p:spTree>
    <p:extLst>
      <p:ext uri="{BB962C8B-B14F-4D97-AF65-F5344CB8AC3E}">
        <p14:creationId xmlns:p14="http://schemas.microsoft.com/office/powerpoint/2010/main" val="2231173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6">
                                            <p:txEl>
                                              <p:pRg st="7" end="7"/>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6">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5" name="Picture 2" descr="Car, Suv, Speed, Road, Accelerate">
            <a:extLst>
              <a:ext uri="{FF2B5EF4-FFF2-40B4-BE49-F238E27FC236}">
                <a16:creationId xmlns:a16="http://schemas.microsoft.com/office/drawing/2014/main" id="{9D88B0E2-56C1-F44C-9198-652A1FE160E5}"/>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11526982" cy="6858000"/>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a:extLst>
              <a:ext uri="{FF2B5EF4-FFF2-40B4-BE49-F238E27FC236}">
                <a16:creationId xmlns:a16="http://schemas.microsoft.com/office/drawing/2014/main" id="{ABB93FE7-C235-DC42-97B4-65D2284401E1}"/>
              </a:ext>
            </a:extLst>
          </p:cNvPr>
          <p:cNvSpPr/>
          <p:nvPr/>
        </p:nvSpPr>
        <p:spPr>
          <a:xfrm>
            <a:off x="359319" y="286654"/>
            <a:ext cx="7976961" cy="6289992"/>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Google Shape;145;p3"/>
          <p:cNvSpPr txBox="1"/>
          <p:nvPr/>
        </p:nvSpPr>
        <p:spPr>
          <a:xfrm>
            <a:off x="540000" y="1080000"/>
            <a:ext cx="7313082" cy="5047536"/>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Acceleration can refer to speeding up, slowing down or changing direction.</a:t>
            </a:r>
          </a:p>
          <a:p>
            <a:endParaRPr lang="en-GB" sz="2400">
              <a:latin typeface="Century Gothic" panose="020B0502020202020204" pitchFamily="34" charset="0"/>
            </a:endParaRPr>
          </a:p>
          <a:p>
            <a:r>
              <a:rPr lang="en-GB" sz="2400">
                <a:latin typeface="Century Gothic" panose="020B0502020202020204" pitchFamily="34" charset="0"/>
              </a:rPr>
              <a:t>A negative acceleration (an object slowing down) can be called </a:t>
            </a:r>
            <a:r>
              <a:rPr lang="en-GB" sz="2400" b="1">
                <a:latin typeface="Century Gothic" panose="020B0502020202020204" pitchFamily="34" charset="0"/>
              </a:rPr>
              <a:t>deceleration.</a:t>
            </a:r>
          </a:p>
          <a:p>
            <a:endParaRPr lang="en-GB" sz="2400" b="1">
              <a:latin typeface="Century Gothic" panose="020B0502020202020204" pitchFamily="34" charset="0"/>
            </a:endParaRPr>
          </a:p>
          <a:p>
            <a:r>
              <a:rPr lang="en-GB" sz="2400">
                <a:latin typeface="Century Gothic" panose="020B0502020202020204" pitchFamily="34" charset="0"/>
              </a:rPr>
              <a:t>An object travelling in a </a:t>
            </a:r>
            <a:r>
              <a:rPr lang="en-GB" sz="2400" b="1">
                <a:latin typeface="Century Gothic" panose="020B0502020202020204" pitchFamily="34" charset="0"/>
              </a:rPr>
              <a:t>circle</a:t>
            </a:r>
            <a:r>
              <a:rPr lang="en-GB" sz="2400">
                <a:latin typeface="Century Gothic" panose="020B0502020202020204" pitchFamily="34" charset="0"/>
              </a:rPr>
              <a:t> is accelerating because it is constantly </a:t>
            </a:r>
            <a:r>
              <a:rPr lang="en-GB" sz="2400" b="1">
                <a:latin typeface="Century Gothic" panose="020B0502020202020204" pitchFamily="34" charset="0"/>
              </a:rPr>
              <a:t>changing direction</a:t>
            </a:r>
            <a:r>
              <a:rPr lang="en-GB" sz="2400">
                <a:latin typeface="Century Gothic" panose="020B0502020202020204" pitchFamily="34" charset="0"/>
              </a:rPr>
              <a:t>.</a:t>
            </a:r>
          </a:p>
          <a:p>
            <a:endParaRPr lang="en-GB" sz="2400" b="1">
              <a:latin typeface="Century Gothic" panose="020B0502020202020204" pitchFamily="34" charset="0"/>
            </a:endParaRPr>
          </a:p>
          <a:p>
            <a:r>
              <a:rPr lang="en-GB" sz="2400">
                <a:latin typeface="Century Gothic" panose="020B0502020202020204" pitchFamily="34" charset="0"/>
              </a:rPr>
              <a:t>Objects near the surface of the Earth experience </a:t>
            </a:r>
            <a:r>
              <a:rPr lang="en-GB" sz="2400" b="1">
                <a:latin typeface="Century Gothic" panose="020B0502020202020204" pitchFamily="34" charset="0"/>
              </a:rPr>
              <a:t>acceleration due to gravity </a:t>
            </a:r>
            <a:r>
              <a:rPr lang="en-GB" sz="2400">
                <a:latin typeface="Century Gothic" panose="020B0502020202020204" pitchFamily="34" charset="0"/>
              </a:rPr>
              <a:t>of 9.8 m/s</a:t>
            </a:r>
            <a:r>
              <a:rPr lang="en-GB" sz="2400" baseline="30000">
                <a:latin typeface="Century Gothic" panose="020B0502020202020204" pitchFamily="34" charset="0"/>
              </a:rPr>
              <a:t>2</a:t>
            </a:r>
            <a:r>
              <a:rPr lang="en-GB" sz="2400">
                <a:latin typeface="Century Gothic" panose="020B0502020202020204" pitchFamily="34" charset="0"/>
              </a:rPr>
              <a:t>.</a:t>
            </a:r>
            <a:endParaRPr lang="en-GB" sz="2400" baseline="30000">
              <a:latin typeface="Century Gothic" panose="020B0502020202020204" pitchFamily="34" charset="0"/>
            </a:endParaRPr>
          </a:p>
          <a:p>
            <a:endParaRPr lang="en-GB" sz="2400" baseline="30000">
              <a:latin typeface="Century Gothic" panose="020B0502020202020204" pitchFamily="34" charset="0"/>
            </a:endParaRPr>
          </a:p>
          <a:p>
            <a:r>
              <a:rPr lang="en-GB" sz="2400">
                <a:latin typeface="Century Gothic" panose="020B0502020202020204" pitchFamily="34" charset="0"/>
              </a:rPr>
              <a:t>As objects speed up, air resistance increases.</a:t>
            </a:r>
          </a:p>
          <a:p>
            <a:pPr marL="152400" marR="0" lvl="0" algn="l" rtl="0">
              <a:spcBef>
                <a:spcPts val="0"/>
              </a:spcBef>
              <a:spcAft>
                <a:spcPts val="0"/>
              </a:spcAft>
              <a:buClr>
                <a:schemeClr val="dk1"/>
              </a:buClr>
              <a:buSzPts val="2400"/>
            </a:pPr>
            <a:endParaRPr sz="2400">
              <a:solidFill>
                <a:schemeClr val="dk1"/>
              </a:solidFill>
              <a:latin typeface="Century Gothic"/>
              <a:ea typeface="Century Gothic"/>
              <a:cs typeface="Century Gothic"/>
              <a:sym typeface="Century Gothic"/>
            </a:endParaRPr>
          </a:p>
        </p:txBody>
      </p:sp>
      <p:sp>
        <p:nvSpPr>
          <p:cNvPr id="2" name="Title 1">
            <a:extLst>
              <a:ext uri="{FF2B5EF4-FFF2-40B4-BE49-F238E27FC236}">
                <a16:creationId xmlns:a16="http://schemas.microsoft.com/office/drawing/2014/main" id="{34815E3D-BB51-4744-9B50-27A0FB3EDDB3}"/>
              </a:ext>
            </a:extLst>
          </p:cNvPr>
          <p:cNvSpPr>
            <a:spLocks noGrp="1"/>
          </p:cNvSpPr>
          <p:nvPr>
            <p:ph type="title"/>
          </p:nvPr>
        </p:nvSpPr>
        <p:spPr/>
        <p:txBody>
          <a:bodyPr>
            <a:normAutofit/>
          </a:bodyPr>
          <a:lstStyle/>
          <a:p>
            <a:pPr lvl="0">
              <a:spcBef>
                <a:spcPts val="0"/>
              </a:spcBef>
            </a:pPr>
            <a:r>
              <a:rPr lang="en-GB">
                <a:solidFill>
                  <a:schemeClr val="dk1"/>
                </a:solidFill>
                <a:latin typeface="Century Gothic"/>
                <a:ea typeface="Century Gothic"/>
                <a:cs typeface="Century Gothic"/>
                <a:sym typeface="Century Gothic"/>
              </a:rPr>
              <a:t>Acceleration</a:t>
            </a:r>
            <a:endParaRPr lang="en-GB"/>
          </a:p>
        </p:txBody>
      </p:sp>
      <p:pic>
        <p:nvPicPr>
          <p:cNvPr id="6" name="Picture 5">
            <a:extLst>
              <a:ext uri="{FF2B5EF4-FFF2-40B4-BE49-F238E27FC236}">
                <a16:creationId xmlns:a16="http://schemas.microsoft.com/office/drawing/2014/main" id="{A5B847F0-C35D-6A4D-8D2E-094E95C4D4ED}"/>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flipH="1">
            <a:off x="8625800" y="2432570"/>
            <a:ext cx="2340835" cy="2342396"/>
          </a:xfrm>
          <a:prstGeom prst="rect">
            <a:avLst/>
          </a:prstGeom>
        </p:spPr>
      </p:pic>
    </p:spTree>
    <p:extLst>
      <p:ext uri="{BB962C8B-B14F-4D97-AF65-F5344CB8AC3E}">
        <p14:creationId xmlns:p14="http://schemas.microsoft.com/office/powerpoint/2010/main" val="315251399"/>
      </p:ext>
    </p:extLst>
  </p:cSld>
  <p:clrMapOvr>
    <a:masterClrMapping/>
  </p:clrMapOvr>
</p:sld>
</file>

<file path=ppt/theme/theme1.xml><?xml version="1.0" encoding="utf-8"?>
<a:theme xmlns:a="http://schemas.openxmlformats.org/drawingml/2006/main" name="2_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9dd66dd2-dc2f-4e10-8286-f1da66314693" xsi:nil="true"/>
    <SharedWithUsers xmlns="e7f29ac3-c74a-46a7-9e80-ec6458dc319f">
      <UserInfo>
        <DisplayName/>
        <AccountId xsi:nil="true"/>
        <AccountType/>
      </UserInfo>
    </SharedWithUsers>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FFC47F8-3079-4E93-89C7-77DC8FF1B7A1}">
  <ds:schemaRefs>
    <ds:schemaRef ds:uri="http://schemas.microsoft.com/sharepoint/v3/contenttype/forms"/>
  </ds:schemaRefs>
</ds:datastoreItem>
</file>

<file path=customXml/itemProps2.xml><?xml version="1.0" encoding="utf-8"?>
<ds:datastoreItem xmlns:ds="http://schemas.openxmlformats.org/officeDocument/2006/customXml" ds:itemID="{ED2D3CD0-3C95-4FB3-93C2-63798D05FED7}">
  <ds:schemaRefs>
    <ds:schemaRef ds:uri="http://schemas.microsoft.com/office/infopath/2007/PartnerControls"/>
    <ds:schemaRef ds:uri="http://purl.org/dc/dcmitype/"/>
    <ds:schemaRef ds:uri="9dd66dd2-dc2f-4e10-8286-f1da66314693"/>
    <ds:schemaRef ds:uri="http://schemas.microsoft.com/office/2006/documentManagement/types"/>
    <ds:schemaRef ds:uri="http://schemas.microsoft.com/office/2006/metadata/properties"/>
    <ds:schemaRef ds:uri="http://purl.org/dc/terms/"/>
    <ds:schemaRef ds:uri="http://purl.org/dc/elements/1.1/"/>
    <ds:schemaRef ds:uri="http://schemas.openxmlformats.org/package/2006/metadata/core-properties"/>
    <ds:schemaRef ds:uri="e7f29ac3-c74a-46a7-9e80-ec6458dc319f"/>
    <ds:schemaRef ds:uri="http://www.w3.org/XML/1998/namespace"/>
  </ds:schemaRefs>
</ds:datastoreItem>
</file>

<file path=customXml/itemProps3.xml><?xml version="1.0" encoding="utf-8"?>
<ds:datastoreItem xmlns:ds="http://schemas.openxmlformats.org/officeDocument/2006/customXml" ds:itemID="{AC4FC764-50A7-4CD6-AA0C-EFE2BA2951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1515</TotalTime>
  <Words>5615</Words>
  <Application>Microsoft Macintosh PowerPoint</Application>
  <PresentationFormat>Widescreen</PresentationFormat>
  <Paragraphs>528</Paragraphs>
  <Slides>26</Slides>
  <Notes>18</Notes>
  <HiddenSlides>9</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Century Gothic</vt:lpstr>
      <vt:lpstr>Georgia</vt:lpstr>
      <vt:lpstr>Cambria Math</vt:lpstr>
      <vt:lpstr>Calibri</vt:lpstr>
      <vt:lpstr>Wingdings</vt:lpstr>
      <vt:lpstr>Symbol</vt:lpstr>
      <vt:lpstr>Arial</vt:lpstr>
      <vt:lpstr>2_B2.2.11 Feedback lesson</vt:lpstr>
      <vt:lpstr>Making this resource work for you</vt:lpstr>
      <vt:lpstr>Acceleration</vt:lpstr>
      <vt:lpstr>P3.1.7</vt:lpstr>
      <vt:lpstr>PowerPoint Presentation</vt:lpstr>
      <vt:lpstr>This is the fix-it portion of the lesson</vt:lpstr>
      <vt:lpstr>PowerPoint Presentation</vt:lpstr>
      <vt:lpstr>Acceleration</vt:lpstr>
      <vt:lpstr>I: Calculating Acceleration</vt:lpstr>
      <vt:lpstr>Acceleration</vt:lpstr>
      <vt:lpstr>We: Calculating Acceleration</vt:lpstr>
      <vt:lpstr>You: Calculating Acceleration</vt:lpstr>
      <vt:lpstr>Determine if the following statements are true or false:</vt:lpstr>
      <vt:lpstr>Which statements do you agree with?</vt:lpstr>
      <vt:lpstr>Drill</vt:lpstr>
      <vt:lpstr>Drill answers</vt:lpstr>
      <vt:lpstr>How many links can you make between acceleration and forces?</vt:lpstr>
      <vt:lpstr>Compare: to outline the similarities and/or differences between things</vt:lpstr>
      <vt:lpstr>Acceleration</vt:lpstr>
      <vt:lpstr>Answers</vt:lpstr>
      <vt:lpstr>Answers</vt:lpstr>
      <vt:lpstr>Answers</vt:lpstr>
      <vt:lpstr>Answers</vt:lpstr>
      <vt:lpstr>Answers</vt:lpstr>
      <vt:lpstr>Answers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7</cp:revision>
  <dcterms:created xsi:type="dcterms:W3CDTF">2019-03-21T11:24:14Z</dcterms:created>
  <dcterms:modified xsi:type="dcterms:W3CDTF">2024-12-03T11:35:30Z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74355800</vt:r8>
  </property>
  <property fmtid="{D5CDD505-2E9C-101B-9397-08002B2CF9AE}" pid="4" name="xd_Signature">
    <vt:bool>false</vt:bool>
  </property>
  <property fmtid="{D5CDD505-2E9C-101B-9397-08002B2CF9AE}" pid="5" name="xd_ProgID">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ies>
</file>

<file path=docProps/thumbnail.jpeg>
</file>